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</p:sldMasterIdLst>
  <p:notesMasterIdLst>
    <p:notesMasterId r:id="rId34"/>
  </p:notesMasterIdLst>
  <p:handoutMasterIdLst>
    <p:handoutMasterId r:id="rId35"/>
  </p:handoutMasterIdLst>
  <p:sldIdLst>
    <p:sldId id="558" r:id="rId5"/>
    <p:sldId id="597" r:id="rId6"/>
    <p:sldId id="596" r:id="rId7"/>
    <p:sldId id="598" r:id="rId8"/>
    <p:sldId id="599" r:id="rId9"/>
    <p:sldId id="601" r:id="rId10"/>
    <p:sldId id="603" r:id="rId11"/>
    <p:sldId id="606" r:id="rId12"/>
    <p:sldId id="605" r:id="rId13"/>
    <p:sldId id="627" r:id="rId14"/>
    <p:sldId id="600" r:id="rId15"/>
    <p:sldId id="626" r:id="rId16"/>
    <p:sldId id="624" r:id="rId17"/>
    <p:sldId id="628" r:id="rId18"/>
    <p:sldId id="608" r:id="rId19"/>
    <p:sldId id="622" r:id="rId20"/>
    <p:sldId id="609" r:id="rId21"/>
    <p:sldId id="615" r:id="rId22"/>
    <p:sldId id="614" r:id="rId23"/>
    <p:sldId id="610" r:id="rId24"/>
    <p:sldId id="611" r:id="rId25"/>
    <p:sldId id="616" r:id="rId26"/>
    <p:sldId id="623" r:id="rId27"/>
    <p:sldId id="607" r:id="rId28"/>
    <p:sldId id="618" r:id="rId29"/>
    <p:sldId id="619" r:id="rId30"/>
    <p:sldId id="620" r:id="rId31"/>
    <p:sldId id="621" r:id="rId32"/>
    <p:sldId id="595" r:id="rId33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0" userDrawn="1">
          <p15:clr>
            <a:srgbClr val="A4A3A4"/>
          </p15:clr>
        </p15:guide>
        <p15:guide id="2" pos="5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800D"/>
    <a:srgbClr val="E2AC00"/>
    <a:srgbClr val="006600"/>
    <a:srgbClr val="E6A248"/>
    <a:srgbClr val="AC8536"/>
    <a:srgbClr val="E0E5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68" y="114"/>
      </p:cViewPr>
      <p:guideLst>
        <p:guide orient="horz" pos="840"/>
        <p:guide pos="50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51" d="100"/>
          <a:sy n="51" d="100"/>
        </p:scale>
        <p:origin x="-2958" y="-96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iaa seac" userId="5f93bfeaac13b10a" providerId="LiveId" clId="{967DB97E-BF7B-44CC-85C3-CC60A3D4B2EF}"/>
    <pc:docChg chg="custSel modSld">
      <pc:chgData name="seiaa seac" userId="5f93bfeaac13b10a" providerId="LiveId" clId="{967DB97E-BF7B-44CC-85C3-CC60A3D4B2EF}" dt="2021-03-26T09:08:30.923" v="8" actId="20577"/>
      <pc:docMkLst>
        <pc:docMk/>
      </pc:docMkLst>
      <pc:sldChg chg="modSp mod">
        <pc:chgData name="seiaa seac" userId="5f93bfeaac13b10a" providerId="LiveId" clId="{967DB97E-BF7B-44CC-85C3-CC60A3D4B2EF}" dt="2021-03-26T09:08:30.923" v="8" actId="20577"/>
        <pc:sldMkLst>
          <pc:docMk/>
          <pc:sldMk cId="1699515091" sldId="600"/>
        </pc:sldMkLst>
        <pc:spChg chg="mod">
          <ac:chgData name="seiaa seac" userId="5f93bfeaac13b10a" providerId="LiveId" clId="{967DB97E-BF7B-44CC-85C3-CC60A3D4B2EF}" dt="2021-03-26T09:08:30.923" v="8" actId="20577"/>
          <ac:spMkLst>
            <pc:docMk/>
            <pc:sldMk cId="1699515091" sldId="600"/>
            <ac:spMk id="7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69919" cy="481727"/>
          </a:xfrm>
          <a:prstGeom prst="rect">
            <a:avLst/>
          </a:prstGeom>
        </p:spPr>
        <p:txBody>
          <a:bodyPr vert="horz" lIns="92428" tIns="46214" rIns="92428" bIns="462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8" y="1"/>
            <a:ext cx="3169919" cy="481727"/>
          </a:xfrm>
          <a:prstGeom prst="rect">
            <a:avLst/>
          </a:prstGeom>
        </p:spPr>
        <p:txBody>
          <a:bodyPr vert="horz" lIns="92428" tIns="46214" rIns="92428" bIns="46214" rtlCol="0"/>
          <a:lstStyle>
            <a:lvl1pPr algn="r">
              <a:defRPr sz="1200"/>
            </a:lvl1pPr>
          </a:lstStyle>
          <a:p>
            <a:fld id="{FF42E572-CA41-43E5-9D74-BD77E2EB1F26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19474"/>
            <a:ext cx="3169919" cy="481726"/>
          </a:xfrm>
          <a:prstGeom prst="rect">
            <a:avLst/>
          </a:prstGeom>
        </p:spPr>
        <p:txBody>
          <a:bodyPr vert="horz" lIns="92428" tIns="46214" rIns="92428" bIns="462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8" y="9119474"/>
            <a:ext cx="3169919" cy="481726"/>
          </a:xfrm>
          <a:prstGeom prst="rect">
            <a:avLst/>
          </a:prstGeom>
        </p:spPr>
        <p:txBody>
          <a:bodyPr vert="horz" lIns="92428" tIns="46214" rIns="92428" bIns="46214" rtlCol="0" anchor="b"/>
          <a:lstStyle>
            <a:lvl1pPr algn="r">
              <a:defRPr sz="1200"/>
            </a:lvl1pPr>
          </a:lstStyle>
          <a:p>
            <a:fld id="{DEE31BAB-0AE1-457F-A0DF-9B5F19D1E1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8716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69919" cy="481727"/>
          </a:xfrm>
          <a:prstGeom prst="rect">
            <a:avLst/>
          </a:prstGeom>
        </p:spPr>
        <p:txBody>
          <a:bodyPr vert="horz" lIns="92428" tIns="46214" rIns="92428" bIns="462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1"/>
            <a:ext cx="3169919" cy="481727"/>
          </a:xfrm>
          <a:prstGeom prst="rect">
            <a:avLst/>
          </a:prstGeom>
        </p:spPr>
        <p:txBody>
          <a:bodyPr vert="horz" lIns="92428" tIns="46214" rIns="92428" bIns="46214" rtlCol="0"/>
          <a:lstStyle>
            <a:lvl1pPr algn="r">
              <a:defRPr sz="1200"/>
            </a:lvl1pPr>
          </a:lstStyle>
          <a:p>
            <a:fld id="{1DE8433A-FA1F-4F6E-A86D-96114FC51184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9463" y="1200150"/>
            <a:ext cx="5756275" cy="3238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28" tIns="46214" rIns="92428" bIns="462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8"/>
            <a:ext cx="5852160" cy="3780473"/>
          </a:xfrm>
          <a:prstGeom prst="rect">
            <a:avLst/>
          </a:prstGeom>
        </p:spPr>
        <p:txBody>
          <a:bodyPr vert="horz" lIns="92428" tIns="46214" rIns="92428" bIns="462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19474"/>
            <a:ext cx="3169919" cy="481726"/>
          </a:xfrm>
          <a:prstGeom prst="rect">
            <a:avLst/>
          </a:prstGeom>
        </p:spPr>
        <p:txBody>
          <a:bodyPr vert="horz" lIns="92428" tIns="46214" rIns="92428" bIns="462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19" cy="481726"/>
          </a:xfrm>
          <a:prstGeom prst="rect">
            <a:avLst/>
          </a:prstGeom>
        </p:spPr>
        <p:txBody>
          <a:bodyPr vert="horz" lIns="92428" tIns="46214" rIns="92428" bIns="46214" rtlCol="0" anchor="b"/>
          <a:lstStyle>
            <a:lvl1pPr algn="r">
              <a:defRPr sz="1200"/>
            </a:lvl1pPr>
          </a:lstStyle>
          <a:p>
            <a:fld id="{81E8E926-6C39-4222-8708-265E7C2A5D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720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BE467-832A-49E4-88AD-2464E52E1CEE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F0332-EED6-4ACF-9CAC-AAD49F7A31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198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BE467-832A-49E4-88AD-2464E52E1CEE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F0332-EED6-4ACF-9CAC-AAD49F7A31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833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BE467-832A-49E4-88AD-2464E52E1CEE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F0332-EED6-4ACF-9CAC-AAD49F7A31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411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5DC5B-870A-49BA-8BAE-5D52DAAF2A6B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0453B-A55F-48E7-86DC-915946E5B0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637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5DC5B-870A-49BA-8BAE-5D52DAAF2A6B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0453B-A55F-48E7-86DC-915946E5B0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3419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5DC5B-870A-49BA-8BAE-5D52DAAF2A6B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0453B-A55F-48E7-86DC-915946E5B0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8946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5DC5B-870A-49BA-8BAE-5D52DAAF2A6B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0453B-A55F-48E7-86DC-915946E5B0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3804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5DC5B-870A-49BA-8BAE-5D52DAAF2A6B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0453B-A55F-48E7-86DC-915946E5B0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7585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5DC5B-870A-49BA-8BAE-5D52DAAF2A6B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0453B-A55F-48E7-86DC-915946E5B0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5574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5DC5B-870A-49BA-8BAE-5D52DAAF2A6B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0453B-A55F-48E7-86DC-915946E5B0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1526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5DC5B-870A-49BA-8BAE-5D52DAAF2A6B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0453B-A55F-48E7-86DC-915946E5B0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067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BE467-832A-49E4-88AD-2464E52E1CEE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F0332-EED6-4ACF-9CAC-AAD49F7A31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7828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5DC5B-870A-49BA-8BAE-5D52DAAF2A6B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0453B-A55F-48E7-86DC-915946E5B0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8729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5DC5B-870A-49BA-8BAE-5D52DAAF2A6B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0453B-A55F-48E7-86DC-915946E5B0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249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5DC5B-870A-49BA-8BAE-5D52DAAF2A6B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0453B-A55F-48E7-86DC-915946E5B0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0138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B229D-E921-4668-8745-AE64840C18B6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457CE-99E2-45EB-B903-7C63C79156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0317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B229D-E921-4668-8745-AE64840C18B6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457CE-99E2-45EB-B903-7C63C79156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0004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B229D-E921-4668-8745-AE64840C18B6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457CE-99E2-45EB-B903-7C63C79156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87625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B229D-E921-4668-8745-AE64840C18B6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457CE-99E2-45EB-B903-7C63C79156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88902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B229D-E921-4668-8745-AE64840C18B6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457CE-99E2-45EB-B903-7C63C79156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6816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B229D-E921-4668-8745-AE64840C18B6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457CE-99E2-45EB-B903-7C63C79156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7026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B229D-E921-4668-8745-AE64840C18B6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457CE-99E2-45EB-B903-7C63C79156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044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BE467-832A-49E4-88AD-2464E52E1CEE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F0332-EED6-4ACF-9CAC-AAD49F7A31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65860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B229D-E921-4668-8745-AE64840C18B6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457CE-99E2-45EB-B903-7C63C79156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3362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B229D-E921-4668-8745-AE64840C18B6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457CE-99E2-45EB-B903-7C63C79156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55667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B229D-E921-4668-8745-AE64840C18B6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457CE-99E2-45EB-B903-7C63C79156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83390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B229D-E921-4668-8745-AE64840C18B6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457CE-99E2-45EB-B903-7C63C79156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44838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BE467-832A-49E4-88AD-2464E52E1CE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F0332-EED6-4ACF-9CAC-AAD49F7A317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6063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BE467-832A-49E4-88AD-2464E52E1CE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F0332-EED6-4ACF-9CAC-AAD49F7A317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25208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BE467-832A-49E4-88AD-2464E52E1CE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F0332-EED6-4ACF-9CAC-AAD49F7A317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38150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BE467-832A-49E4-88AD-2464E52E1CE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F0332-EED6-4ACF-9CAC-AAD49F7A317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77271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BE467-832A-49E4-88AD-2464E52E1CE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F0332-EED6-4ACF-9CAC-AAD49F7A317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0916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BE467-832A-49E4-88AD-2464E52E1CE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F0332-EED6-4ACF-9CAC-AAD49F7A317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33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BE467-832A-49E4-88AD-2464E52E1CEE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F0332-EED6-4ACF-9CAC-AAD49F7A31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68134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BE467-832A-49E4-88AD-2464E52E1CE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F0332-EED6-4ACF-9CAC-AAD49F7A317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38950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BE467-832A-49E4-88AD-2464E52E1CE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F0332-EED6-4ACF-9CAC-AAD49F7A317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74394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BE467-832A-49E4-88AD-2464E52E1CE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F0332-EED6-4ACF-9CAC-AAD49F7A317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2975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BE467-832A-49E4-88AD-2464E52E1CE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F0332-EED6-4ACF-9CAC-AAD49F7A317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04461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BE467-832A-49E4-88AD-2464E52E1CE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F0332-EED6-4ACF-9CAC-AAD49F7A317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77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BE467-832A-49E4-88AD-2464E52E1CEE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F0332-EED6-4ACF-9CAC-AAD49F7A31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343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BE467-832A-49E4-88AD-2464E52E1CEE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F0332-EED6-4ACF-9CAC-AAD49F7A31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175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BE467-832A-49E4-88AD-2464E52E1CEE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F0332-EED6-4ACF-9CAC-AAD49F7A31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258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BE467-832A-49E4-88AD-2464E52E1CEE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F0332-EED6-4ACF-9CAC-AAD49F7A31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916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BE467-832A-49E4-88AD-2464E52E1CEE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F0332-EED6-4ACF-9CAC-AAD49F7A31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8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BE467-832A-49E4-88AD-2464E52E1CEE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F0332-EED6-4ACF-9CAC-AAD49F7A317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169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5DC5B-870A-49BA-8BAE-5D52DAAF2A6B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0453B-A55F-48E7-86DC-915946E5B07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471"/>
          <a:stretch/>
        </p:blipFill>
        <p:spPr>
          <a:xfrm>
            <a:off x="-1" y="0"/>
            <a:ext cx="12192001" cy="5316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675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B229D-E921-4668-8745-AE64840C18B6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457CE-99E2-45EB-B903-7C63C79156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006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BE467-832A-49E4-88AD-2464E52E1CE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F0332-EED6-4ACF-9CAC-AAD49F7A317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444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81890" y="1414139"/>
            <a:ext cx="1102821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rgbClr val="0070C0"/>
                </a:solidFill>
                <a:ea typeface="+mj-ea"/>
                <a:cs typeface="+mj-cs"/>
              </a:rPr>
              <a:t>Template for Presentation </a:t>
            </a:r>
          </a:p>
          <a:p>
            <a:pPr algn="ctr"/>
            <a:r>
              <a:rPr lang="en-US" sz="4400" b="1" dirty="0">
                <a:solidFill>
                  <a:srgbClr val="0070C0"/>
                </a:solidFill>
                <a:ea typeface="+mj-ea"/>
                <a:cs typeface="+mj-cs"/>
              </a:rPr>
              <a:t>before SEIAA/SEAC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930736" y="4720586"/>
            <a:ext cx="10330528" cy="96655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b="1" dirty="0">
                <a:solidFill>
                  <a:srgbClr val="FC6A10"/>
                </a:solidFill>
                <a:ea typeface="+mj-ea"/>
                <a:cs typeface="+mj-cs"/>
              </a:rPr>
              <a:t>Directorate of Environment &amp; Climate Change,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b="1" dirty="0">
                <a:solidFill>
                  <a:srgbClr val="FC6A10"/>
                </a:solidFill>
                <a:ea typeface="+mj-ea"/>
                <a:cs typeface="+mj-cs"/>
              </a:rPr>
              <a:t>Govt. of  Punjab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55406" y="462018"/>
            <a:ext cx="88293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ea typeface="+mj-ea"/>
                <a:cs typeface="+mj-cs"/>
              </a:rPr>
              <a:t>Site plan of the project  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000432" y="1266825"/>
            <a:ext cx="10330528" cy="471487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en-US" sz="2400" b="1" dirty="0">
                <a:solidFill>
                  <a:schemeClr val="accent2"/>
                </a:solidFill>
                <a:ea typeface="+mj-ea"/>
                <a:cs typeface="+mj-cs"/>
              </a:rPr>
              <a:t>Site plan of the project showing the following</a:t>
            </a:r>
            <a:r>
              <a:rPr lang="en-US" sz="2400" b="1" dirty="0">
                <a:solidFill>
                  <a:srgbClr val="FF0000"/>
                </a:solidFill>
                <a:ea typeface="+mj-ea"/>
                <a:cs typeface="+mj-cs"/>
              </a:rPr>
              <a:t>:</a:t>
            </a:r>
          </a:p>
          <a:p>
            <a:pPr marL="693738" lvl="1" indent="-604838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2400" b="1" dirty="0">
                <a:ea typeface="+mj-ea"/>
                <a:cs typeface="+mj-cs"/>
              </a:rPr>
              <a:t>Location of STP</a:t>
            </a:r>
          </a:p>
          <a:p>
            <a:pPr marL="693738" lvl="1" indent="-604838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2400" b="1" dirty="0">
                <a:ea typeface="+mj-ea"/>
                <a:cs typeface="+mj-cs"/>
              </a:rPr>
              <a:t>Solid waste storage area</a:t>
            </a:r>
          </a:p>
          <a:p>
            <a:pPr marL="693738" lvl="1" indent="-604838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2400" b="1" dirty="0">
                <a:ea typeface="+mj-ea"/>
                <a:cs typeface="+mj-cs"/>
              </a:rPr>
              <a:t>Green belt with marking of tree</a:t>
            </a:r>
          </a:p>
          <a:p>
            <a:pPr marL="693738" lvl="1" indent="-604838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2400" b="1" dirty="0">
                <a:ea typeface="+mj-ea"/>
                <a:cs typeface="+mj-cs"/>
              </a:rPr>
              <a:t>Parking space</a:t>
            </a:r>
          </a:p>
          <a:p>
            <a:pPr marL="693738" lvl="1" indent="-604838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2400" b="1" dirty="0">
                <a:ea typeface="+mj-ea"/>
                <a:cs typeface="+mj-cs"/>
              </a:rPr>
              <a:t>RWH and water recharge pits</a:t>
            </a:r>
          </a:p>
          <a:p>
            <a:pPr marL="693738" lvl="1" indent="-604838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2400" b="1" dirty="0">
                <a:ea typeface="+mj-ea"/>
                <a:cs typeface="+mj-cs"/>
              </a:rPr>
              <a:t>Fire fighting equipment layout</a:t>
            </a:r>
          </a:p>
          <a:p>
            <a:pPr marL="693738" lvl="1" indent="-604838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2400" b="1" dirty="0">
                <a:ea typeface="+mj-ea"/>
                <a:cs typeface="+mj-cs"/>
              </a:rPr>
              <a:t>First aid room</a:t>
            </a:r>
          </a:p>
          <a:p>
            <a:pPr marL="693738" lvl="1" indent="-604838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2400" b="1" dirty="0">
                <a:ea typeface="+mj-ea"/>
                <a:cs typeface="+mj-cs"/>
              </a:rPr>
              <a:t>Location of </a:t>
            </a:r>
            <a:r>
              <a:rPr lang="en-US" sz="2400" b="1" dirty="0" err="1">
                <a:ea typeface="+mj-ea"/>
                <a:cs typeface="+mj-cs"/>
              </a:rPr>
              <a:t>Tubewells</a:t>
            </a:r>
            <a:endParaRPr lang="en-US" sz="2400" b="1" dirty="0">
              <a:ea typeface="+mj-ea"/>
              <a:cs typeface="+mj-cs"/>
            </a:endParaRPr>
          </a:p>
          <a:p>
            <a:pPr marL="693738" lvl="1" indent="-604838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2400" b="1" dirty="0">
                <a:ea typeface="+mj-ea"/>
                <a:cs typeface="+mj-cs"/>
              </a:rPr>
              <a:t>DG Sets and Transformers</a:t>
            </a:r>
          </a:p>
          <a:p>
            <a:pPr marL="693738" lvl="1" indent="-604838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2400" b="1" dirty="0">
                <a:ea typeface="+mj-ea"/>
                <a:cs typeface="+mj-cs"/>
              </a:rPr>
              <a:t>Any other utilities</a:t>
            </a:r>
          </a:p>
          <a:p>
            <a:pPr lvl="0" algn="just">
              <a:spcBef>
                <a:spcPct val="20000"/>
              </a:spcBef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lvl="0" algn="just">
              <a:spcBef>
                <a:spcPct val="20000"/>
              </a:spcBef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marL="514350" lvl="0" indent="-514350" algn="just">
              <a:spcBef>
                <a:spcPct val="20000"/>
              </a:spcBef>
              <a:buFont typeface="+mj-lt"/>
              <a:buAutoNum type="romanLcPeriod"/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50080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55406" y="462018"/>
            <a:ext cx="88293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ea typeface="+mj-ea"/>
                <a:cs typeface="+mj-cs"/>
              </a:rPr>
              <a:t>ATR on Non-Compliances  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000432" y="1266825"/>
            <a:ext cx="10330528" cy="4714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algn="just">
              <a:spcBef>
                <a:spcPct val="20000"/>
              </a:spcBef>
              <a:defRPr/>
            </a:pPr>
            <a:endParaRPr lang="en-US" sz="2400" b="1" dirty="0">
              <a:ea typeface="+mj-ea"/>
              <a:cs typeface="+mj-cs"/>
            </a:endParaRPr>
          </a:p>
          <a:p>
            <a:pPr lvl="0" algn="just">
              <a:spcBef>
                <a:spcPct val="20000"/>
              </a:spcBef>
              <a:defRPr/>
            </a:pPr>
            <a:endParaRPr lang="en-US" sz="2400" b="1" dirty="0">
              <a:solidFill>
                <a:srgbClr val="FC6A10"/>
              </a:solidFill>
            </a:endParaRPr>
          </a:p>
          <a:p>
            <a:pPr marL="971550" lvl="1" indent="-514350" algn="just">
              <a:spcBef>
                <a:spcPct val="20000"/>
              </a:spcBef>
              <a:buFont typeface="+mj-lt"/>
              <a:buAutoNum type="romanLcPeriod"/>
              <a:defRPr/>
            </a:pPr>
            <a:endParaRPr lang="en-US" sz="2400" b="1" dirty="0">
              <a:solidFill>
                <a:srgbClr val="FC6A10"/>
              </a:solidFill>
            </a:endParaRPr>
          </a:p>
          <a:p>
            <a:pPr marL="971550" lvl="1" indent="-514350" algn="just">
              <a:spcBef>
                <a:spcPct val="20000"/>
              </a:spcBef>
              <a:buFont typeface="+mj-lt"/>
              <a:buAutoNum type="romanLcPeriod"/>
              <a:defRPr/>
            </a:pPr>
            <a:endParaRPr lang="en-US" sz="2400" b="1" dirty="0">
              <a:solidFill>
                <a:srgbClr val="FC6A10"/>
              </a:solidFill>
            </a:endParaRPr>
          </a:p>
          <a:p>
            <a:pPr lvl="1" algn="just">
              <a:spcBef>
                <a:spcPct val="20000"/>
              </a:spcBef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lvl="0" algn="just">
              <a:spcBef>
                <a:spcPct val="20000"/>
              </a:spcBef>
              <a:defRPr/>
            </a:pPr>
            <a:r>
              <a:rPr lang="en-US" sz="2400" b="1" dirty="0">
                <a:solidFill>
                  <a:srgbClr val="FC6A10"/>
                </a:solidFill>
                <a:ea typeface="+mj-ea"/>
                <a:cs typeface="+mj-cs"/>
              </a:rPr>
              <a:t>      </a:t>
            </a: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en-US" sz="2400" b="1" dirty="0">
                <a:solidFill>
                  <a:srgbClr val="FC6A10"/>
                </a:solidFill>
                <a:ea typeface="+mj-ea"/>
                <a:cs typeface="+mj-cs"/>
              </a:rPr>
              <a:t>Note:</a:t>
            </a:r>
          </a:p>
          <a:p>
            <a:pPr lvl="0" algn="just">
              <a:spcBef>
                <a:spcPct val="20000"/>
              </a:spcBef>
              <a:defRPr/>
            </a:pPr>
            <a:r>
              <a:rPr lang="en-IN" dirty="0">
                <a:latin typeface="Calibri" panose="020F0502020204030204" pitchFamily="34" charset="0"/>
                <a:ea typeface="Calibri" panose="020F0502020204030204" pitchFamily="34" charset="0"/>
              </a:rPr>
              <a:t>I</a:t>
            </a:r>
            <a:r>
              <a: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 addition to certified compliance report from the Regional Office MOEF&amp;CC for expansion Projects, those seeking amendments / extensions / modifications etc will be required to submit a self certified detailed “Compliance status report” to demonstrate that they have been complying with the conditions imposed in the original EC.</a:t>
            </a: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marL="514350" lvl="0" indent="-514350" algn="just">
              <a:spcBef>
                <a:spcPct val="20000"/>
              </a:spcBef>
              <a:buFont typeface="+mj-lt"/>
              <a:buAutoNum type="romanLcPeriod"/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8DCB3210-E129-481E-99B4-61326C0E12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475685"/>
              </p:ext>
            </p:extLst>
          </p:nvPr>
        </p:nvGraphicFramePr>
        <p:xfrm>
          <a:off x="1000431" y="1500716"/>
          <a:ext cx="9410393" cy="27686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11009">
                  <a:extLst>
                    <a:ext uri="{9D8B030D-6E8A-4147-A177-3AD203B41FA5}">
                      <a16:colId xmlns:a16="http://schemas.microsoft.com/office/drawing/2014/main" val="3734224505"/>
                    </a:ext>
                  </a:extLst>
                </a:gridCol>
                <a:gridCol w="5980096">
                  <a:extLst>
                    <a:ext uri="{9D8B030D-6E8A-4147-A177-3AD203B41FA5}">
                      <a16:colId xmlns:a16="http://schemas.microsoft.com/office/drawing/2014/main" val="3229403048"/>
                    </a:ext>
                  </a:extLst>
                </a:gridCol>
                <a:gridCol w="2619288">
                  <a:extLst>
                    <a:ext uri="{9D8B030D-6E8A-4147-A177-3AD203B41FA5}">
                      <a16:colId xmlns:a16="http://schemas.microsoft.com/office/drawing/2014/main" val="2906186226"/>
                    </a:ext>
                  </a:extLst>
                </a:gridCol>
              </a:tblGrid>
              <a:tr h="384599">
                <a:tc>
                  <a:txBody>
                    <a:bodyPr/>
                    <a:lstStyle/>
                    <a:p>
                      <a:r>
                        <a:rPr lang="en-IN" dirty="0"/>
                        <a:t>Sr. No.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b="1" kern="1200" dirty="0">
                          <a:solidFill>
                            <a:schemeClr val="lt1"/>
                          </a:solidFill>
                        </a:rPr>
                        <a:t>Details of Certified Compliance of Earlier EC/CTO in case of expansion project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</a:rPr>
                        <a:t>Action taken on the Non-Compliance points</a:t>
                      </a:r>
                    </a:p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95488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1.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64292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2.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64971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3.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576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4.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62375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5.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16859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95150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55406" y="462018"/>
            <a:ext cx="88293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ea typeface="+mj-ea"/>
                <a:cs typeface="+mj-cs"/>
              </a:rPr>
              <a:t>Raw Material &amp; Product Details (Slide-10) 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000432" y="1266825"/>
            <a:ext cx="10330528" cy="4714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en-US" sz="2400" b="1" dirty="0">
                <a:ea typeface="+mj-ea"/>
                <a:cs typeface="+mj-cs"/>
              </a:rPr>
              <a:t>The details Raw Material and Fuel used:- </a:t>
            </a: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endParaRPr lang="en-US" sz="2400" b="1" dirty="0">
              <a:ea typeface="+mj-ea"/>
              <a:cs typeface="+mj-cs"/>
            </a:endParaRPr>
          </a:p>
          <a:p>
            <a:pPr lvl="0" algn="just">
              <a:spcBef>
                <a:spcPct val="20000"/>
              </a:spcBef>
              <a:defRPr/>
            </a:pPr>
            <a:r>
              <a:rPr lang="en-US" sz="3100" b="1" dirty="0">
                <a:ea typeface="+mj-ea"/>
                <a:cs typeface="+mj-cs"/>
              </a:rPr>
              <a:t> </a:t>
            </a:r>
          </a:p>
          <a:p>
            <a:pPr marL="971550" lvl="1" indent="-514350" algn="just">
              <a:spcBef>
                <a:spcPct val="20000"/>
              </a:spcBef>
              <a:buFont typeface="+mj-lt"/>
              <a:buAutoNum type="romanLcPeriod"/>
              <a:defRPr/>
            </a:pPr>
            <a:endParaRPr lang="en-US" sz="2400" b="1" dirty="0">
              <a:solidFill>
                <a:srgbClr val="FC6A10"/>
              </a:solidFill>
            </a:endParaRPr>
          </a:p>
          <a:p>
            <a:pPr marL="971550" lvl="1" indent="-514350" algn="just">
              <a:spcBef>
                <a:spcPct val="20000"/>
              </a:spcBef>
              <a:buFont typeface="+mj-lt"/>
              <a:buAutoNum type="romanLcPeriod"/>
              <a:defRPr/>
            </a:pPr>
            <a:endParaRPr lang="en-US" sz="2400" b="1" dirty="0">
              <a:solidFill>
                <a:srgbClr val="FC6A10"/>
              </a:solidFill>
            </a:endParaRPr>
          </a:p>
          <a:p>
            <a:pPr marL="34290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en-US" sz="2400" b="1" dirty="0"/>
              <a:t>The details of Products, By Products:- </a:t>
            </a:r>
          </a:p>
          <a:p>
            <a:pPr lvl="1" algn="just">
              <a:spcBef>
                <a:spcPct val="20000"/>
              </a:spcBef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lvl="0" algn="just">
              <a:spcBef>
                <a:spcPct val="20000"/>
              </a:spcBef>
              <a:defRPr/>
            </a:pPr>
            <a:r>
              <a:rPr lang="en-US" sz="2400" b="1" dirty="0">
                <a:solidFill>
                  <a:srgbClr val="FC6A10"/>
                </a:solidFill>
                <a:ea typeface="+mj-ea"/>
                <a:cs typeface="+mj-cs"/>
              </a:rPr>
              <a:t>      </a:t>
            </a: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lvl="0" algn="just">
              <a:spcBef>
                <a:spcPct val="20000"/>
              </a:spcBef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marL="514350" lvl="0" indent="-514350" algn="just">
              <a:spcBef>
                <a:spcPct val="20000"/>
              </a:spcBef>
              <a:buFont typeface="+mj-lt"/>
              <a:buAutoNum type="romanLcPeriod"/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ADEE1AC-573C-44D3-B49F-7A918D91FB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6759756"/>
              </p:ext>
            </p:extLst>
          </p:nvPr>
        </p:nvGraphicFramePr>
        <p:xfrm>
          <a:off x="1556774" y="1945640"/>
          <a:ext cx="8998583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861">
                  <a:extLst>
                    <a:ext uri="{9D8B030D-6E8A-4147-A177-3AD203B41FA5}">
                      <a16:colId xmlns:a16="http://schemas.microsoft.com/office/drawing/2014/main" val="201374131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3498947621"/>
                    </a:ext>
                  </a:extLst>
                </a:gridCol>
                <a:gridCol w="2017643">
                  <a:extLst>
                    <a:ext uri="{9D8B030D-6E8A-4147-A177-3AD203B41FA5}">
                      <a16:colId xmlns:a16="http://schemas.microsoft.com/office/drawing/2014/main" val="4152507621"/>
                    </a:ext>
                  </a:extLst>
                </a:gridCol>
                <a:gridCol w="2063029">
                  <a:extLst>
                    <a:ext uri="{9D8B030D-6E8A-4147-A177-3AD203B41FA5}">
                      <a16:colId xmlns:a16="http://schemas.microsoft.com/office/drawing/2014/main" val="761039788"/>
                    </a:ext>
                  </a:extLst>
                </a:gridCol>
                <a:gridCol w="1843050">
                  <a:extLst>
                    <a:ext uri="{9D8B030D-6E8A-4147-A177-3AD203B41FA5}">
                      <a16:colId xmlns:a16="http://schemas.microsoft.com/office/drawing/2014/main" val="10585643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 No.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Raw Material  Detail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Existing Quantity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Proposed Quantity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 Quantity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056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5275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2458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3362165"/>
                  </a:ext>
                </a:extLst>
              </a:tr>
            </a:tbl>
          </a:graphicData>
        </a:graphic>
      </p:graphicFrame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3BAF5314-AA72-4671-93B4-6D89A0477C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358391"/>
              </p:ext>
            </p:extLst>
          </p:nvPr>
        </p:nvGraphicFramePr>
        <p:xfrm>
          <a:off x="1470635" y="4108698"/>
          <a:ext cx="8998583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243">
                  <a:extLst>
                    <a:ext uri="{9D8B030D-6E8A-4147-A177-3AD203B41FA5}">
                      <a16:colId xmlns:a16="http://schemas.microsoft.com/office/drawing/2014/main" val="2013741311"/>
                    </a:ext>
                  </a:extLst>
                </a:gridCol>
                <a:gridCol w="2093295">
                  <a:extLst>
                    <a:ext uri="{9D8B030D-6E8A-4147-A177-3AD203B41FA5}">
                      <a16:colId xmlns:a16="http://schemas.microsoft.com/office/drawing/2014/main" val="3498947621"/>
                    </a:ext>
                  </a:extLst>
                </a:gridCol>
                <a:gridCol w="1986261">
                  <a:extLst>
                    <a:ext uri="{9D8B030D-6E8A-4147-A177-3AD203B41FA5}">
                      <a16:colId xmlns:a16="http://schemas.microsoft.com/office/drawing/2014/main" val="4152507621"/>
                    </a:ext>
                  </a:extLst>
                </a:gridCol>
                <a:gridCol w="2240734">
                  <a:extLst>
                    <a:ext uri="{9D8B030D-6E8A-4147-A177-3AD203B41FA5}">
                      <a16:colId xmlns:a16="http://schemas.microsoft.com/office/drawing/2014/main" val="761039788"/>
                    </a:ext>
                  </a:extLst>
                </a:gridCol>
                <a:gridCol w="1843050">
                  <a:extLst>
                    <a:ext uri="{9D8B030D-6E8A-4147-A177-3AD203B41FA5}">
                      <a16:colId xmlns:a16="http://schemas.microsoft.com/office/drawing/2014/main" val="10585643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 No.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Product Detail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Existing Quantity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Proposed Quantity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 Quantity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056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5275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2458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3362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90034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55406" y="462018"/>
            <a:ext cx="88293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ea typeface="+mj-ea"/>
                <a:cs typeface="+mj-cs"/>
              </a:rPr>
              <a:t>Public Consultation 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000432" y="1266825"/>
            <a:ext cx="10330528" cy="4381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2000" dirty="0">
                <a:ea typeface="+mj-ea"/>
                <a:cs typeface="+mj-cs"/>
              </a:rPr>
              <a:t>Public consultation conducted on ………………</a:t>
            </a:r>
          </a:p>
          <a:p>
            <a:pPr marL="514350" lvl="0" indent="-514350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2000" dirty="0">
                <a:ea typeface="+mj-ea"/>
                <a:cs typeface="+mj-cs"/>
              </a:rPr>
              <a:t>Presided over by the ………………………………….. and attended by ………………….persons</a:t>
            </a:r>
          </a:p>
          <a:p>
            <a:pPr marL="514350" lvl="0" indent="-514350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2000" dirty="0">
                <a:ea typeface="+mj-ea"/>
                <a:cs typeface="+mj-cs"/>
              </a:rPr>
              <a:t>Public Hearing Minutes its action plan with budget ,timeline including display of PH video</a:t>
            </a:r>
          </a:p>
          <a:p>
            <a:pPr lvl="0" algn="just">
              <a:spcBef>
                <a:spcPct val="20000"/>
              </a:spcBef>
              <a:defRPr/>
            </a:pPr>
            <a:endParaRPr lang="en-US" sz="2000" dirty="0">
              <a:ea typeface="+mj-ea"/>
              <a:cs typeface="+mj-cs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76CDDFB5-0FC0-4DF5-9FFF-5E8A419B11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209965"/>
              </p:ext>
            </p:extLst>
          </p:nvPr>
        </p:nvGraphicFramePr>
        <p:xfrm>
          <a:off x="1137700" y="2566357"/>
          <a:ext cx="9497499" cy="276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3970">
                  <a:extLst>
                    <a:ext uri="{9D8B030D-6E8A-4147-A177-3AD203B41FA5}">
                      <a16:colId xmlns:a16="http://schemas.microsoft.com/office/drawing/2014/main" val="1508018067"/>
                    </a:ext>
                  </a:extLst>
                </a:gridCol>
                <a:gridCol w="2249945">
                  <a:extLst>
                    <a:ext uri="{9D8B030D-6E8A-4147-A177-3AD203B41FA5}">
                      <a16:colId xmlns:a16="http://schemas.microsoft.com/office/drawing/2014/main" val="2335689218"/>
                    </a:ext>
                  </a:extLst>
                </a:gridCol>
                <a:gridCol w="2554356">
                  <a:extLst>
                    <a:ext uri="{9D8B030D-6E8A-4147-A177-3AD203B41FA5}">
                      <a16:colId xmlns:a16="http://schemas.microsoft.com/office/drawing/2014/main" val="1174129882"/>
                    </a:ext>
                  </a:extLst>
                </a:gridCol>
                <a:gridCol w="3409228">
                  <a:extLst>
                    <a:ext uri="{9D8B030D-6E8A-4147-A177-3AD203B41FA5}">
                      <a16:colId xmlns:a16="http://schemas.microsoft.com/office/drawing/2014/main" val="88020378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SR No.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Issues raised by the Public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Commitment of the  Project Proponent</a:t>
                      </a:r>
                      <a:endParaRPr lang="en-IN" dirty="0"/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Allocated budget and timelines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9594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Mr</a:t>
                      </a:r>
                      <a:r>
                        <a:rPr lang="en-US" dirty="0"/>
                        <a:t> X…….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8213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Mr. Y ……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6581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Mr. Z ……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6827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2003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2654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76830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55406" y="462018"/>
            <a:ext cx="88293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ea typeface="+mj-ea"/>
                <a:cs typeface="+mj-cs"/>
              </a:rPr>
              <a:t>Water Balance  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000432" y="1266825"/>
            <a:ext cx="10330528" cy="4381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algn="just">
              <a:spcBef>
                <a:spcPct val="20000"/>
              </a:spcBef>
              <a:defRPr/>
            </a:pPr>
            <a:r>
              <a:rPr lang="en-US" sz="2400" b="1" dirty="0"/>
              <a:t>Water Balance for Summer, Winter and Rainy Season</a:t>
            </a:r>
          </a:p>
          <a:p>
            <a:pPr algn="just">
              <a:spcBef>
                <a:spcPct val="20000"/>
              </a:spcBef>
              <a:defRPr/>
            </a:pPr>
            <a:r>
              <a:rPr lang="en-US" sz="2400" b="1" dirty="0"/>
              <a:t>Sources of water and its Permission</a:t>
            </a:r>
          </a:p>
          <a:p>
            <a:pPr lvl="0" algn="just">
              <a:spcBef>
                <a:spcPct val="20000"/>
              </a:spcBef>
              <a:defRPr/>
            </a:pPr>
            <a:endParaRPr lang="en-US" sz="2400" b="1" dirty="0"/>
          </a:p>
          <a:p>
            <a:pPr lvl="0" algn="just">
              <a:spcBef>
                <a:spcPct val="20000"/>
              </a:spcBef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lvl="0" algn="just">
              <a:spcBef>
                <a:spcPct val="20000"/>
              </a:spcBef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lvl="0" algn="just">
              <a:spcBef>
                <a:spcPct val="20000"/>
              </a:spcBef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marL="514350" lvl="0" indent="-514350" algn="just">
              <a:spcBef>
                <a:spcPct val="20000"/>
              </a:spcBef>
              <a:buFont typeface="+mj-lt"/>
              <a:buAutoNum type="romanLcPeriod"/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920527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55406" y="462018"/>
            <a:ext cx="88293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ea typeface="+mj-ea"/>
                <a:cs typeface="+mj-cs"/>
              </a:rPr>
              <a:t>Water Pollution Control Measures  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000432" y="1266825"/>
            <a:ext cx="10330528" cy="4381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en-US" sz="2400" b="1" dirty="0"/>
              <a:t>In Construction Phase</a:t>
            </a:r>
            <a:endParaRPr lang="en-US" sz="2400" b="1" dirty="0">
              <a:ea typeface="+mj-ea"/>
              <a:cs typeface="+mj-cs"/>
            </a:endParaRPr>
          </a:p>
          <a:p>
            <a:pPr marL="514350" lvl="0" indent="-514350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2400" b="1" dirty="0"/>
              <a:t>Waste water generation/day, Treatment and Disposal Arrangements</a:t>
            </a: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endParaRPr lang="en-US" sz="2400" b="1" dirty="0">
              <a:ea typeface="+mj-ea"/>
              <a:cs typeface="+mj-cs"/>
            </a:endParaRP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en-US" sz="2400" b="1" dirty="0">
                <a:ea typeface="+mj-ea"/>
                <a:cs typeface="+mj-cs"/>
              </a:rPr>
              <a:t>In Operation Phase</a:t>
            </a:r>
          </a:p>
          <a:p>
            <a:pPr marL="514350" lvl="0" indent="-514350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2400" b="1" dirty="0"/>
              <a:t>Waste water generation/day, Treatment and Disposal Arrangements</a:t>
            </a:r>
          </a:p>
          <a:p>
            <a:pPr lvl="0" algn="just">
              <a:spcBef>
                <a:spcPct val="20000"/>
              </a:spcBef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lvl="0" algn="just">
              <a:spcBef>
                <a:spcPct val="20000"/>
              </a:spcBef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marL="514350" lvl="0" indent="-514350" algn="just">
              <a:spcBef>
                <a:spcPct val="20000"/>
              </a:spcBef>
              <a:buFont typeface="+mj-lt"/>
              <a:buAutoNum type="romanLcPeriod"/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925700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55406" y="462018"/>
            <a:ext cx="88293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ea typeface="+mj-ea"/>
                <a:cs typeface="+mj-cs"/>
              </a:rPr>
              <a:t>Air Pollution Control Measures  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000432" y="1266825"/>
            <a:ext cx="10330528" cy="43815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en-US" sz="2400" b="1" dirty="0">
                <a:ea typeface="+mj-ea"/>
                <a:cs typeface="+mj-cs"/>
              </a:rPr>
              <a:t>In construction phase</a:t>
            </a:r>
          </a:p>
          <a:p>
            <a:pPr marL="514350" lvl="0" indent="-514350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2400" b="1" dirty="0"/>
              <a:t>Dust Control Arrangements </a:t>
            </a:r>
          </a:p>
          <a:p>
            <a:pPr marL="514350" lvl="0" indent="-514350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2400" b="1" dirty="0"/>
              <a:t>Noise Pollution Control Arrangements</a:t>
            </a:r>
          </a:p>
          <a:p>
            <a:pPr lvl="0" algn="just">
              <a:spcBef>
                <a:spcPct val="20000"/>
              </a:spcBef>
              <a:defRPr/>
            </a:pPr>
            <a:endParaRPr lang="en-US" sz="2400" b="1" dirty="0">
              <a:ea typeface="+mj-ea"/>
              <a:cs typeface="+mj-cs"/>
            </a:endParaRP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en-US" sz="2400" b="1" dirty="0">
                <a:ea typeface="+mj-ea"/>
                <a:cs typeface="+mj-cs"/>
              </a:rPr>
              <a:t>In operation phase</a:t>
            </a:r>
          </a:p>
          <a:p>
            <a:pPr marL="514350" lvl="0" indent="-514350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2400" b="1" dirty="0">
                <a:ea typeface="+mj-ea"/>
                <a:cs typeface="+mj-cs"/>
              </a:rPr>
              <a:t>Source of Air Pollution, Air pollution control devices with capacities</a:t>
            </a:r>
            <a:endParaRPr lang="en-US" sz="2400" b="1" dirty="0"/>
          </a:p>
          <a:p>
            <a:pPr marL="514350" lvl="0" indent="-514350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2400" b="1" dirty="0"/>
              <a:t>Ambient Air Quality Standard and Standard to be achieved with APCD</a:t>
            </a:r>
          </a:p>
          <a:p>
            <a:pPr marL="514350" indent="-514350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2400" b="1" dirty="0"/>
              <a:t>%  reduction of pollution load due to proposed devices</a:t>
            </a:r>
          </a:p>
          <a:p>
            <a:pPr marL="514350" lvl="0" indent="-514350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2400" b="1" dirty="0"/>
              <a:t>APCD dust disposal arrangements </a:t>
            </a: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endParaRPr lang="en-US" sz="2400" b="1" dirty="0"/>
          </a:p>
          <a:p>
            <a:pPr lvl="0" algn="just">
              <a:spcBef>
                <a:spcPct val="20000"/>
              </a:spcBef>
              <a:defRPr/>
            </a:pPr>
            <a:endParaRPr lang="en-US" sz="2400" b="1" dirty="0">
              <a:solidFill>
                <a:srgbClr val="FC6A10"/>
              </a:solidFill>
            </a:endParaRPr>
          </a:p>
          <a:p>
            <a:pPr marL="971550" lvl="1" indent="-514350" algn="just">
              <a:spcBef>
                <a:spcPct val="20000"/>
              </a:spcBef>
              <a:buFont typeface="+mj-lt"/>
              <a:buAutoNum type="romanLcPeriod"/>
              <a:defRPr/>
            </a:pPr>
            <a:endParaRPr lang="en-US" sz="2400" b="1" dirty="0">
              <a:solidFill>
                <a:srgbClr val="FC6A10"/>
              </a:solidFill>
            </a:endParaRPr>
          </a:p>
          <a:p>
            <a:pPr marL="971550" lvl="1" indent="-514350" algn="just">
              <a:spcBef>
                <a:spcPct val="20000"/>
              </a:spcBef>
              <a:buFont typeface="+mj-lt"/>
              <a:buAutoNum type="romanLcPeriod"/>
              <a:defRPr/>
            </a:pPr>
            <a:endParaRPr lang="en-US" sz="2400" b="1" dirty="0">
              <a:solidFill>
                <a:srgbClr val="FC6A10"/>
              </a:solidFill>
            </a:endParaRPr>
          </a:p>
          <a:p>
            <a:pPr lvl="1" algn="just">
              <a:spcBef>
                <a:spcPct val="20000"/>
              </a:spcBef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lvl="0" algn="just">
              <a:spcBef>
                <a:spcPct val="20000"/>
              </a:spcBef>
              <a:defRPr/>
            </a:pPr>
            <a:r>
              <a:rPr lang="en-US" sz="2400" b="1" dirty="0">
                <a:solidFill>
                  <a:srgbClr val="FC6A10"/>
                </a:solidFill>
                <a:ea typeface="+mj-ea"/>
                <a:cs typeface="+mj-cs"/>
              </a:rPr>
              <a:t>      </a:t>
            </a: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lvl="0" algn="just">
              <a:spcBef>
                <a:spcPct val="20000"/>
              </a:spcBef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marL="514350" lvl="0" indent="-514350" algn="just">
              <a:spcBef>
                <a:spcPct val="20000"/>
              </a:spcBef>
              <a:buFont typeface="+mj-lt"/>
              <a:buAutoNum type="romanLcPeriod"/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895252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55406" y="462018"/>
            <a:ext cx="88293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ea typeface="+mj-ea"/>
                <a:cs typeface="+mj-cs"/>
              </a:rPr>
              <a:t>Rain Water Harvesting and Recharging Details 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000432" y="1266825"/>
            <a:ext cx="10330528" cy="43815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en-US" sz="2400" b="1" dirty="0">
                <a:ea typeface="+mj-ea"/>
                <a:cs typeface="+mj-cs"/>
              </a:rPr>
              <a:t>Rain water Harvesting/Recharging details as per CGWA norms</a:t>
            </a:r>
          </a:p>
          <a:p>
            <a:pPr marL="514350" lvl="0" indent="-514350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2400" b="1" dirty="0">
                <a:ea typeface="+mj-ea"/>
                <a:cs typeface="+mj-cs"/>
              </a:rPr>
              <a:t>No of Recharging pit</a:t>
            </a:r>
          </a:p>
          <a:p>
            <a:pPr marL="514350" lvl="0" indent="-514350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2400" b="1" dirty="0"/>
              <a:t>Drawing of Recharging pits</a:t>
            </a: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endParaRPr lang="en-US" sz="2400" b="1" dirty="0"/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endParaRPr lang="en-US" sz="2400" b="1" dirty="0"/>
          </a:p>
          <a:p>
            <a:pPr lvl="0" algn="just">
              <a:spcBef>
                <a:spcPct val="20000"/>
              </a:spcBef>
              <a:defRPr/>
            </a:pPr>
            <a:endParaRPr lang="en-US" sz="2400" b="1" dirty="0">
              <a:solidFill>
                <a:srgbClr val="FC6A10"/>
              </a:solidFill>
            </a:endParaRPr>
          </a:p>
          <a:p>
            <a:pPr lvl="1" algn="just">
              <a:spcBef>
                <a:spcPct val="20000"/>
              </a:spcBef>
              <a:defRPr/>
            </a:pPr>
            <a:endParaRPr lang="en-US" sz="2400" b="1" dirty="0">
              <a:solidFill>
                <a:srgbClr val="FC6A10"/>
              </a:solidFill>
            </a:endParaRPr>
          </a:p>
          <a:p>
            <a:pPr marL="971550" lvl="1" indent="-514350" algn="just">
              <a:spcBef>
                <a:spcPct val="20000"/>
              </a:spcBef>
              <a:buFont typeface="+mj-lt"/>
              <a:buAutoNum type="romanLcPeriod"/>
              <a:defRPr/>
            </a:pPr>
            <a:endParaRPr lang="en-US" sz="2400" b="1" dirty="0">
              <a:solidFill>
                <a:srgbClr val="FC6A10"/>
              </a:solidFill>
            </a:endParaRPr>
          </a:p>
          <a:p>
            <a:pPr lvl="1" algn="just">
              <a:spcBef>
                <a:spcPct val="20000"/>
              </a:spcBef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lvl="0" algn="just">
              <a:spcBef>
                <a:spcPct val="20000"/>
              </a:spcBef>
              <a:defRPr/>
            </a:pPr>
            <a:r>
              <a:rPr lang="en-US" sz="2400" b="1" dirty="0">
                <a:solidFill>
                  <a:srgbClr val="FC6A10"/>
                </a:solidFill>
                <a:ea typeface="+mj-ea"/>
                <a:cs typeface="+mj-cs"/>
              </a:rPr>
              <a:t>      </a:t>
            </a: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lvl="0" algn="just">
              <a:spcBef>
                <a:spcPct val="20000"/>
              </a:spcBef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marL="514350" lvl="0" indent="-514350" algn="just">
              <a:spcBef>
                <a:spcPct val="20000"/>
              </a:spcBef>
              <a:buFont typeface="+mj-lt"/>
              <a:buAutoNum type="romanLcPeriod"/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733875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55406" y="462018"/>
            <a:ext cx="88293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ea typeface="+mj-ea"/>
                <a:cs typeface="+mj-cs"/>
              </a:rPr>
              <a:t>Green Belt Development 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000432" y="1266825"/>
            <a:ext cx="10330528" cy="4381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en-US" sz="2400" b="1" dirty="0">
                <a:ea typeface="+mj-ea"/>
                <a:cs typeface="+mj-cs"/>
              </a:rPr>
              <a:t>Green Belt Development &amp; its maintenance Plan </a:t>
            </a: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en-US" sz="2400" b="1" dirty="0">
                <a:ea typeface="+mj-ea"/>
                <a:cs typeface="+mj-cs"/>
              </a:rPr>
              <a:t>No. of trees to be planted &amp; its species.</a:t>
            </a: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en-US" sz="2400" b="1" dirty="0">
                <a:ea typeface="+mj-ea"/>
                <a:cs typeface="+mj-cs"/>
              </a:rPr>
              <a:t>Lay out plan indicating the green belt &amp; no. of trees to be planted. </a:t>
            </a:r>
            <a:endParaRPr lang="en-US" sz="2400" b="1" dirty="0"/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endParaRPr lang="en-US" sz="2400" b="1" dirty="0"/>
          </a:p>
          <a:p>
            <a:pPr lvl="0" algn="just">
              <a:spcBef>
                <a:spcPct val="20000"/>
              </a:spcBef>
              <a:defRPr/>
            </a:pPr>
            <a:endParaRPr lang="en-US" sz="2400" b="1" dirty="0">
              <a:solidFill>
                <a:srgbClr val="FC6A10"/>
              </a:solidFill>
            </a:endParaRPr>
          </a:p>
          <a:p>
            <a:pPr marL="971550" lvl="1" indent="-514350" algn="just">
              <a:spcBef>
                <a:spcPct val="20000"/>
              </a:spcBef>
              <a:buFont typeface="+mj-lt"/>
              <a:buAutoNum type="romanLcPeriod"/>
              <a:defRPr/>
            </a:pPr>
            <a:endParaRPr lang="en-US" sz="2400" b="1" dirty="0">
              <a:solidFill>
                <a:srgbClr val="FC6A10"/>
              </a:solidFill>
            </a:endParaRPr>
          </a:p>
          <a:p>
            <a:pPr marL="971550" lvl="1" indent="-514350" algn="just">
              <a:spcBef>
                <a:spcPct val="20000"/>
              </a:spcBef>
              <a:buFont typeface="+mj-lt"/>
              <a:buAutoNum type="romanLcPeriod"/>
              <a:defRPr/>
            </a:pPr>
            <a:endParaRPr lang="en-US" sz="2400" b="1" dirty="0">
              <a:solidFill>
                <a:srgbClr val="FC6A10"/>
              </a:solidFill>
            </a:endParaRPr>
          </a:p>
          <a:p>
            <a:pPr lvl="1" algn="just">
              <a:spcBef>
                <a:spcPct val="20000"/>
              </a:spcBef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lvl="0" algn="just">
              <a:spcBef>
                <a:spcPct val="20000"/>
              </a:spcBef>
              <a:defRPr/>
            </a:pPr>
            <a:r>
              <a:rPr lang="en-US" sz="2400" b="1" dirty="0">
                <a:solidFill>
                  <a:srgbClr val="FC6A10"/>
                </a:solidFill>
                <a:ea typeface="+mj-ea"/>
                <a:cs typeface="+mj-cs"/>
              </a:rPr>
              <a:t>      </a:t>
            </a: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lvl="0" algn="just">
              <a:spcBef>
                <a:spcPct val="20000"/>
              </a:spcBef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marL="514350" lvl="0" indent="-514350" algn="just">
              <a:spcBef>
                <a:spcPct val="20000"/>
              </a:spcBef>
              <a:buFont typeface="+mj-lt"/>
              <a:buAutoNum type="romanLcPeriod"/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763445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55406" y="462018"/>
            <a:ext cx="88293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ea typeface="+mj-ea"/>
                <a:cs typeface="+mj-cs"/>
              </a:rPr>
              <a:t>Solid Waste Management  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000432" y="1266825"/>
            <a:ext cx="10330528" cy="4381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en-US" sz="2400" b="1" dirty="0">
                <a:ea typeface="+mj-ea"/>
                <a:cs typeface="+mj-cs"/>
              </a:rPr>
              <a:t>Solid waste generation, handling and its disposal</a:t>
            </a: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en-US" sz="2400" b="1" dirty="0">
                <a:ea typeface="+mj-ea"/>
                <a:cs typeface="+mj-cs"/>
              </a:rPr>
              <a:t>Details of Permission obtained from Local Government. </a:t>
            </a: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en-US" sz="2400" b="1" dirty="0">
                <a:ea typeface="+mj-ea"/>
                <a:cs typeface="+mj-cs"/>
              </a:rPr>
              <a:t>Hazardous &amp; E-Waste Generation, handling and disposal</a:t>
            </a: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en-US" sz="2400" b="1" dirty="0">
                <a:ea typeface="+mj-ea"/>
                <a:cs typeface="+mj-cs"/>
              </a:rPr>
              <a:t>Detail of agreement with authorized recycler etc. </a:t>
            </a: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lvl="0" algn="just">
              <a:spcBef>
                <a:spcPct val="20000"/>
              </a:spcBef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marL="514350" lvl="0" indent="-514350" algn="just">
              <a:spcBef>
                <a:spcPct val="20000"/>
              </a:spcBef>
              <a:buFont typeface="+mj-lt"/>
              <a:buAutoNum type="romanLcPeriod"/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92697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55406" y="462018"/>
            <a:ext cx="88293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accent1"/>
                </a:solidFill>
                <a:ea typeface="+mj-ea"/>
                <a:cs typeface="+mj-cs"/>
              </a:rPr>
              <a:t>Important Instruction for project proponents and Environmental Consultants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000432" y="1686720"/>
            <a:ext cx="10330528" cy="423291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514350" lvl="0" indent="-514350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2400" dirty="0">
                <a:ea typeface="+mj-ea"/>
                <a:cs typeface="+mj-cs"/>
              </a:rPr>
              <a:t>Submit the application strictly as per check list. </a:t>
            </a:r>
          </a:p>
          <a:p>
            <a:pPr marL="514350" lvl="0" indent="-514350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2400" dirty="0">
                <a:ea typeface="+mj-ea"/>
                <a:cs typeface="+mj-cs"/>
              </a:rPr>
              <a:t>Authorized representative of the project proponent (Senior Officer/Executive duly authorized in writing) shall attend the meeting.</a:t>
            </a:r>
          </a:p>
          <a:p>
            <a:pPr marL="514350" lvl="0" indent="-514350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2400" dirty="0">
                <a:ea typeface="+mj-ea"/>
                <a:cs typeface="+mj-cs"/>
              </a:rPr>
              <a:t>Consultant shall be accredited with Quality Council of India (QCI)/ National Accreditation Board of Education and Training (NABET) and also provide a copy of NABET certificate during the meeting  ( OM dated 02/12/2019)</a:t>
            </a:r>
          </a:p>
          <a:p>
            <a:pPr marL="514350" lvl="0" indent="-514350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2400" dirty="0"/>
              <a:t>The QCI/NABET accredited Consultants shall also produce a copy of work order, issued by the project proponent, for carrying out EIA study and EMP preparation for the project.</a:t>
            </a:r>
          </a:p>
          <a:p>
            <a:pPr marL="514350" lvl="0" indent="-514350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2400" dirty="0"/>
              <a:t>The presentation before SEAC/SEIAA should mainly cover the key Environmental activities</a:t>
            </a:r>
          </a:p>
          <a:p>
            <a:pPr lvl="0" algn="just">
              <a:spcBef>
                <a:spcPct val="20000"/>
              </a:spcBef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marL="514350" lvl="0" indent="-514350" algn="just">
              <a:spcBef>
                <a:spcPct val="20000"/>
              </a:spcBef>
              <a:buFont typeface="+mj-lt"/>
              <a:buAutoNum type="romanLcPeriod"/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lvl="0" algn="just">
              <a:spcBef>
                <a:spcPct val="20000"/>
              </a:spcBef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949408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55406" y="462018"/>
            <a:ext cx="88293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ea typeface="+mj-ea"/>
                <a:cs typeface="+mj-cs"/>
              </a:rPr>
              <a:t>Energy Details  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000432" y="1238250"/>
            <a:ext cx="10330528" cy="2548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en-US" sz="2400" b="1" dirty="0">
                <a:ea typeface="+mj-ea"/>
                <a:cs typeface="+mj-cs"/>
              </a:rPr>
              <a:t>Energy requirements  and its source</a:t>
            </a: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en-US" sz="2400" b="1" dirty="0">
                <a:ea typeface="+mj-ea"/>
                <a:cs typeface="+mj-cs"/>
              </a:rPr>
              <a:t>Back up details, if any </a:t>
            </a: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en-US" sz="2400" b="1" dirty="0">
                <a:ea typeface="+mj-ea"/>
                <a:cs typeface="+mj-cs"/>
              </a:rPr>
              <a:t>Energy Saving Details</a:t>
            </a: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en-US" sz="2400" b="1" dirty="0">
                <a:ea typeface="+mj-ea"/>
                <a:cs typeface="+mj-cs"/>
              </a:rPr>
              <a:t>% of roof top used for solar energy. </a:t>
            </a: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en-US" sz="2400" b="1" dirty="0">
                <a:ea typeface="+mj-ea"/>
                <a:cs typeface="+mj-cs"/>
              </a:rPr>
              <a:t>Compliance of ECBC guidelines. </a:t>
            </a: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385736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55406" y="462018"/>
            <a:ext cx="88293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ea typeface="+mj-ea"/>
                <a:cs typeface="+mj-cs"/>
              </a:rPr>
              <a:t>Environmental Management Plan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80253E8-189F-402A-8506-DF8B77D984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5251277"/>
              </p:ext>
            </p:extLst>
          </p:nvPr>
        </p:nvGraphicFramePr>
        <p:xfrm>
          <a:off x="704179" y="1395029"/>
          <a:ext cx="10307392" cy="4516248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610271">
                  <a:extLst>
                    <a:ext uri="{9D8B030D-6E8A-4147-A177-3AD203B41FA5}">
                      <a16:colId xmlns:a16="http://schemas.microsoft.com/office/drawing/2014/main" val="1751008728"/>
                    </a:ext>
                  </a:extLst>
                </a:gridCol>
                <a:gridCol w="5153025">
                  <a:extLst>
                    <a:ext uri="{9D8B030D-6E8A-4147-A177-3AD203B41FA5}">
                      <a16:colId xmlns:a16="http://schemas.microsoft.com/office/drawing/2014/main" val="566920337"/>
                    </a:ext>
                  </a:extLst>
                </a:gridCol>
                <a:gridCol w="1266825">
                  <a:extLst>
                    <a:ext uri="{9D8B030D-6E8A-4147-A177-3AD203B41FA5}">
                      <a16:colId xmlns:a16="http://schemas.microsoft.com/office/drawing/2014/main" val="3901620616"/>
                    </a:ext>
                  </a:extLst>
                </a:gridCol>
                <a:gridCol w="3277271">
                  <a:extLst>
                    <a:ext uri="{9D8B030D-6E8A-4147-A177-3AD203B41FA5}">
                      <a16:colId xmlns:a16="http://schemas.microsoft.com/office/drawing/2014/main" val="2258286586"/>
                    </a:ext>
                  </a:extLst>
                </a:gridCol>
              </a:tblGrid>
              <a:tr h="90513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en-US" sz="2000" dirty="0">
                          <a:effectLst/>
                        </a:rPr>
                        <a:t>Sr. No.</a:t>
                      </a:r>
                      <a:endParaRPr lang="en-IN" sz="2000" dirty="0">
                        <a:solidFill>
                          <a:srgbClr val="00000A"/>
                        </a:solidFill>
                        <a:effectLst/>
                        <a:latin typeface="Tahoma" panose="020B0604030504040204" pitchFamily="34" charset="0"/>
                        <a:ea typeface="Droid Sans Fallback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0731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715" algn="ctr"/>
                          <a:tab pos="685800" algn="l"/>
                        </a:tabLst>
                      </a:pPr>
                      <a:r>
                        <a:rPr lang="en-US" sz="2000" dirty="0">
                          <a:effectLst/>
                        </a:rPr>
                        <a:t>	Details of Various activities to control the all type of pollution </a:t>
                      </a:r>
                      <a:endParaRPr lang="en-IN" sz="2000" dirty="0">
                        <a:solidFill>
                          <a:srgbClr val="00000A"/>
                        </a:solidFill>
                        <a:effectLst/>
                        <a:latin typeface="Tahoma" panose="020B0604030504040204" pitchFamily="34" charset="0"/>
                        <a:ea typeface="Droid Sans Fallback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0731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en-US" sz="2000" dirty="0">
                          <a:effectLst/>
                        </a:rPr>
                        <a:t>Capital Cost</a:t>
                      </a:r>
                      <a:endParaRPr lang="en-IN" sz="2000" dirty="0">
                        <a:effectLst/>
                      </a:endParaRPr>
                    </a:p>
                    <a:p>
                      <a:pPr marL="0" marR="10731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en-US" sz="2000" dirty="0">
                          <a:effectLst/>
                        </a:rPr>
                        <a:t>(In Lacs)</a:t>
                      </a:r>
                      <a:endParaRPr lang="en-IN" sz="2000" dirty="0">
                        <a:solidFill>
                          <a:srgbClr val="00000A"/>
                        </a:solidFill>
                        <a:effectLst/>
                        <a:latin typeface="Tahoma" panose="020B0604030504040204" pitchFamily="34" charset="0"/>
                        <a:ea typeface="Droid Sans Fallback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0731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en-US" sz="2000" dirty="0">
                          <a:effectLst/>
                        </a:rPr>
                        <a:t>Recurring Cost</a:t>
                      </a:r>
                      <a:endParaRPr lang="en-IN" sz="2000" dirty="0">
                        <a:effectLst/>
                      </a:endParaRPr>
                    </a:p>
                    <a:p>
                      <a:pPr marL="0" marR="10731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en-US" sz="2000" dirty="0">
                          <a:effectLst/>
                        </a:rPr>
                        <a:t>(LPA)</a:t>
                      </a:r>
                      <a:endParaRPr lang="en-IN" sz="2000" dirty="0">
                        <a:solidFill>
                          <a:srgbClr val="00000A"/>
                        </a:solidFill>
                        <a:effectLst/>
                        <a:latin typeface="Tahoma" panose="020B0604030504040204" pitchFamily="34" charset="0"/>
                        <a:ea typeface="Droid Sans Fallback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5576232"/>
                  </a:ext>
                </a:extLst>
              </a:tr>
              <a:tr h="747836">
                <a:tc>
                  <a:txBody>
                    <a:bodyPr/>
                    <a:lstStyle/>
                    <a:p>
                      <a:pPr marL="342900" marR="107315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romanLcParenBoth"/>
                        <a:tabLst>
                          <a:tab pos="685800" algn="l"/>
                        </a:tabLs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IN" sz="20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Droid Sans Fallback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" marR="107315" indent="-889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During Construction phase:</a:t>
                      </a:r>
                    </a:p>
                    <a:p>
                      <a:pPr marL="342900" marR="107315" lvl="0" indent="-3429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685800" algn="l"/>
                        </a:tabLst>
                        <a:defRPr/>
                      </a:pP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Waste Water Treatment facilities</a:t>
                      </a:r>
                    </a:p>
                    <a:p>
                      <a:pPr marL="342900" marR="107315" lvl="0" indent="-3429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685800" algn="l"/>
                        </a:tabLst>
                        <a:defRPr/>
                      </a:pP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Air Pollution Control Measures</a:t>
                      </a:r>
                      <a:endParaRPr lang="en-IN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0015" marR="107315" indent="-12001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IN" sz="2000" dirty="0">
                        <a:solidFill>
                          <a:srgbClr val="00000A"/>
                        </a:solidFill>
                        <a:effectLst/>
                        <a:latin typeface="Tahoma" panose="020B0604030504040204" pitchFamily="34" charset="0"/>
                        <a:ea typeface="Droid Sans Fallback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0015" marR="107315" indent="-12001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IN" sz="2000" dirty="0">
                        <a:solidFill>
                          <a:srgbClr val="00000A"/>
                        </a:solidFill>
                        <a:effectLst/>
                        <a:latin typeface="Tahoma" panose="020B0604030504040204" pitchFamily="34" charset="0"/>
                        <a:ea typeface="Droid Sans Fallback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1661902"/>
                  </a:ext>
                </a:extLst>
              </a:tr>
              <a:tr h="663466">
                <a:tc>
                  <a:txBody>
                    <a:bodyPr/>
                    <a:lstStyle/>
                    <a:p>
                      <a:pPr marL="0" marR="107315" lvl="0" indent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685800" algn="l"/>
                        </a:tabLst>
                      </a:pPr>
                      <a:r>
                        <a:rPr lang="en-IN" sz="20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Droid Sans Fallback"/>
                        </a:rPr>
                        <a:t>(ii)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0015" marR="107315" indent="-12001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During Operation phase:</a:t>
                      </a:r>
                    </a:p>
                    <a:p>
                      <a:pPr marL="342900" marR="107315" lvl="0" indent="-3429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685800" algn="l"/>
                        </a:tabLst>
                        <a:defRPr/>
                      </a:pP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Waste Water Treatment facilities</a:t>
                      </a:r>
                    </a:p>
                    <a:p>
                      <a:pPr marL="342900" marR="107315" lvl="0" indent="-3429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685800" algn="l"/>
                        </a:tabLst>
                        <a:defRPr/>
                      </a:pPr>
                      <a:r>
                        <a:rPr lang="en-US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Air Pollution Control Facilities </a:t>
                      </a:r>
                    </a:p>
                    <a:p>
                      <a:pPr marL="342900" marR="107315" lvl="0" indent="-3429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685800" algn="l"/>
                        </a:tabLst>
                        <a:defRPr/>
                      </a:pPr>
                      <a:r>
                        <a:rPr lang="en-US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Solid Waste Management Facilities</a:t>
                      </a:r>
                    </a:p>
                    <a:p>
                      <a:pPr marL="342900" marR="107315" lvl="0" indent="-3429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685800" algn="l"/>
                        </a:tabLst>
                        <a:defRPr/>
                      </a:pPr>
                      <a:r>
                        <a:rPr lang="en-US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Hazardous/E-waste Handling Facilities</a:t>
                      </a:r>
                    </a:p>
                    <a:p>
                      <a:pPr marL="342900" marR="107315" lvl="0" indent="-3429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685800" algn="l"/>
                        </a:tabLst>
                        <a:defRPr/>
                      </a:pPr>
                      <a:r>
                        <a:rPr lang="en-US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Rain Water Harvesting and Re-charging Facilities</a:t>
                      </a:r>
                    </a:p>
                    <a:p>
                      <a:pPr marL="342900" marR="107315" lvl="0" indent="-3429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685800" algn="l"/>
                        </a:tabLst>
                        <a:defRPr/>
                      </a:pPr>
                      <a:r>
                        <a:rPr lang="en-US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Green Belt Development</a:t>
                      </a:r>
                      <a:endParaRPr lang="en-IN" sz="20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Droid Sans Fallback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0015" marR="107315" indent="-12001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IN" sz="2000" dirty="0">
                        <a:solidFill>
                          <a:srgbClr val="00000A"/>
                        </a:solidFill>
                        <a:effectLst/>
                        <a:latin typeface="Tahoma" panose="020B0604030504040204" pitchFamily="34" charset="0"/>
                        <a:ea typeface="Droid Sans Fallback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0015" marR="107315" indent="-12001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IN" sz="2000" dirty="0">
                        <a:solidFill>
                          <a:srgbClr val="00000A"/>
                        </a:solidFill>
                        <a:effectLst/>
                        <a:latin typeface="Tahoma" panose="020B0604030504040204" pitchFamily="34" charset="0"/>
                        <a:ea typeface="Droid Sans Fallback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91645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84051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55406" y="462018"/>
            <a:ext cx="88293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ea typeface="+mj-ea"/>
                <a:cs typeface="+mj-cs"/>
              </a:rPr>
              <a:t>Corporate Environmental Responsibility 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000432" y="1266825"/>
            <a:ext cx="10330528" cy="4381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endParaRPr lang="en-US" sz="2400" b="1" dirty="0">
              <a:ea typeface="+mj-ea"/>
              <a:cs typeface="+mj-cs"/>
            </a:endParaRP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endParaRPr lang="en-US" sz="2400" b="1" dirty="0">
              <a:ea typeface="+mj-ea"/>
              <a:cs typeface="+mj-cs"/>
            </a:endParaRP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endParaRPr lang="en-US" sz="2400" b="1" dirty="0">
              <a:ea typeface="+mj-ea"/>
              <a:cs typeface="+mj-cs"/>
            </a:endParaRP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endParaRPr lang="en-US" sz="2400" b="1" dirty="0">
              <a:ea typeface="+mj-ea"/>
              <a:cs typeface="+mj-cs"/>
            </a:endParaRP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endParaRPr lang="en-US" sz="2400" b="1" dirty="0">
              <a:ea typeface="+mj-ea"/>
              <a:cs typeface="+mj-cs"/>
            </a:endParaRP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en-US" sz="2400" b="1" dirty="0">
                <a:ea typeface="+mj-ea"/>
                <a:cs typeface="+mj-cs"/>
              </a:rPr>
              <a:t>Copy of NOC from the village Sarpanch, Certificate from the School Principal &amp; concerned Govt. Departments etc., as applicable on case to case basis.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CAEF7DF8-8760-4EC4-8FBB-49471FBD87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55907"/>
              </p:ext>
            </p:extLst>
          </p:nvPr>
        </p:nvGraphicFramePr>
        <p:xfrm>
          <a:off x="1000432" y="1390649"/>
          <a:ext cx="9762819" cy="181927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35475">
                  <a:extLst>
                    <a:ext uri="{9D8B030D-6E8A-4147-A177-3AD203B41FA5}">
                      <a16:colId xmlns:a16="http://schemas.microsoft.com/office/drawing/2014/main" val="3189143105"/>
                    </a:ext>
                  </a:extLst>
                </a:gridCol>
                <a:gridCol w="2902623">
                  <a:extLst>
                    <a:ext uri="{9D8B030D-6E8A-4147-A177-3AD203B41FA5}">
                      <a16:colId xmlns:a16="http://schemas.microsoft.com/office/drawing/2014/main" val="96951856"/>
                    </a:ext>
                  </a:extLst>
                </a:gridCol>
                <a:gridCol w="1863677">
                  <a:extLst>
                    <a:ext uri="{9D8B030D-6E8A-4147-A177-3AD203B41FA5}">
                      <a16:colId xmlns:a16="http://schemas.microsoft.com/office/drawing/2014/main" val="3091157830"/>
                    </a:ext>
                  </a:extLst>
                </a:gridCol>
                <a:gridCol w="2185001">
                  <a:extLst>
                    <a:ext uri="{9D8B030D-6E8A-4147-A177-3AD203B41FA5}">
                      <a16:colId xmlns:a16="http://schemas.microsoft.com/office/drawing/2014/main" val="1754776804"/>
                    </a:ext>
                  </a:extLst>
                </a:gridCol>
                <a:gridCol w="2076043">
                  <a:extLst>
                    <a:ext uri="{9D8B030D-6E8A-4147-A177-3AD203B41FA5}">
                      <a16:colId xmlns:a16="http://schemas.microsoft.com/office/drawing/2014/main" val="2454480614"/>
                    </a:ext>
                  </a:extLst>
                </a:gridCol>
              </a:tblGrid>
              <a:tr h="432520">
                <a:tc rowSpan="2">
                  <a:txBody>
                    <a:bodyPr/>
                    <a:lstStyle/>
                    <a:p>
                      <a:pPr marL="0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</a:rPr>
                        <a:t>Sr.</a:t>
                      </a:r>
                      <a:endParaRPr lang="en-IN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</a:endParaRPr>
                    </a:p>
                    <a:p>
                      <a:pPr marL="0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</a:rPr>
                        <a:t>No.</a:t>
                      </a:r>
                      <a:endParaRPr lang="en-IN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roid Sans Fallback"/>
                        </a:rPr>
                        <a:t> </a:t>
                      </a:r>
                      <a:endParaRPr lang="en-IN" sz="1800" dirty="0">
                        <a:solidFill>
                          <a:srgbClr val="00000A"/>
                        </a:solidFill>
                        <a:effectLst/>
                        <a:latin typeface="Tahoma" panose="020B0604030504040204" pitchFamily="34" charset="0"/>
                        <a:ea typeface="Droid Sans Fallback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</a:rPr>
                        <a:t>Activities as per OM dt. 01.05.2018</a:t>
                      </a:r>
                      <a:endParaRPr lang="en-IN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</a:rPr>
                        <a:t>Cost (Rs. Lacs)</a:t>
                      </a:r>
                      <a:endParaRPr lang="en-IN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</a:rPr>
                        <a:t>Timeline</a:t>
                      </a:r>
                      <a:endParaRPr lang="en-IN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5778810"/>
                  </a:ext>
                </a:extLst>
              </a:tr>
              <a:tr h="521714"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</a:rPr>
                        <a:t>Start Date</a:t>
                      </a:r>
                      <a:endParaRPr lang="en-IN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</a:rPr>
                        <a:t>End date</a:t>
                      </a:r>
                      <a:endParaRPr lang="en-IN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1002027"/>
                  </a:ext>
                </a:extLst>
              </a:tr>
              <a:tr h="432520">
                <a:tc>
                  <a:txBody>
                    <a:bodyPr/>
                    <a:lstStyle/>
                    <a:p>
                      <a:r>
                        <a:rPr lang="en-IN" sz="1800" dirty="0"/>
                        <a:t>1.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107570"/>
                  </a:ext>
                </a:extLst>
              </a:tr>
              <a:tr h="432520">
                <a:tc>
                  <a:txBody>
                    <a:bodyPr/>
                    <a:lstStyle/>
                    <a:p>
                      <a:endParaRPr lang="en-IN" sz="1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sz="1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sz="1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5093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54912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55406" y="462018"/>
            <a:ext cx="90696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ea typeface="+mj-ea"/>
                <a:cs typeface="+mj-cs"/>
              </a:rPr>
              <a:t>TOR wise Compliance presentation</a:t>
            </a:r>
            <a:r>
              <a:rPr lang="en-US" sz="3200" b="1" dirty="0">
                <a:solidFill>
                  <a:srgbClr val="0070C0"/>
                </a:solidFill>
                <a:ea typeface="+mj-ea"/>
                <a:cs typeface="+mj-cs"/>
              </a:rPr>
              <a:t>  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000432" y="1266825"/>
            <a:ext cx="10330528" cy="4381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en-US" sz="2400" b="1" dirty="0">
                <a:ea typeface="+mj-ea"/>
                <a:cs typeface="+mj-cs"/>
              </a:rPr>
              <a:t>TOR point 1</a:t>
            </a: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en-US" sz="2400" b="1" dirty="0">
                <a:ea typeface="+mj-ea"/>
                <a:cs typeface="+mj-cs"/>
              </a:rPr>
              <a:t>Reply :………………</a:t>
            </a: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en-US" sz="2400" b="1" dirty="0"/>
              <a:t>TOR point 2</a:t>
            </a: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en-US" sz="2400" b="1" dirty="0"/>
              <a:t>Reply :………………</a:t>
            </a: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en-US" sz="2400" b="1" dirty="0">
                <a:ea typeface="+mj-ea"/>
                <a:cs typeface="+mj-cs"/>
              </a:rPr>
              <a:t>And so on</a:t>
            </a:r>
          </a:p>
        </p:txBody>
      </p:sp>
    </p:spTree>
    <p:extLst>
      <p:ext uri="{BB962C8B-B14F-4D97-AF65-F5344CB8AC3E}">
        <p14:creationId xmlns:p14="http://schemas.microsoft.com/office/powerpoint/2010/main" val="42882304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55406" y="462018"/>
            <a:ext cx="88293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ea typeface="+mj-ea"/>
                <a:cs typeface="+mj-cs"/>
              </a:rPr>
              <a:t>Air Sampling Details  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000432" y="1266824"/>
            <a:ext cx="10867718" cy="526732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algn="just">
              <a:spcBef>
                <a:spcPct val="20000"/>
              </a:spcBef>
              <a:defRPr/>
            </a:pPr>
            <a:r>
              <a:rPr lang="en-US" sz="9600" dirty="0"/>
              <a:t>Baseline Environmental Details (shall attach copy of email by which intimation given)</a:t>
            </a:r>
          </a:p>
          <a:p>
            <a:pPr lvl="0" algn="just">
              <a:spcBef>
                <a:spcPct val="20000"/>
              </a:spcBef>
              <a:defRPr/>
            </a:pPr>
            <a:r>
              <a:rPr lang="en-US" sz="9600" dirty="0"/>
              <a:t>AIR QUALITY</a:t>
            </a:r>
          </a:p>
          <a:p>
            <a:pPr marL="625475" lvl="0" indent="-625475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9600" dirty="0"/>
              <a:t>Period of monitoring </a:t>
            </a:r>
          </a:p>
          <a:p>
            <a:pPr marL="625475" lvl="0" indent="-625475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9600" dirty="0"/>
              <a:t>Table of  Parameters Monitored as per TOR including Noise.</a:t>
            </a:r>
          </a:p>
          <a:p>
            <a:pPr marL="625475" lvl="0" indent="-625475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9600" dirty="0"/>
              <a:t>Comparison of  AQM data from Upstream &amp; down stream Station.</a:t>
            </a:r>
          </a:p>
          <a:p>
            <a:pPr marL="625475" indent="-625475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9600" dirty="0"/>
              <a:t>Minimum detectable Limit of various methods.</a:t>
            </a:r>
          </a:p>
          <a:p>
            <a:pPr marL="625475" indent="-625475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9600" dirty="0"/>
              <a:t>Prediction of max. GLC(DG sets &amp; from other sources)</a:t>
            </a:r>
          </a:p>
          <a:p>
            <a:pPr marL="625475" indent="-625475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9600" dirty="0"/>
              <a:t>Incremental Pollution load.</a:t>
            </a:r>
          </a:p>
          <a:p>
            <a:pPr marL="625475" lvl="0" indent="-625475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9600" dirty="0"/>
              <a:t>Wind Rose / Impact</a:t>
            </a:r>
          </a:p>
          <a:p>
            <a:pPr marL="625475" lvl="0" indent="-625475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9600" dirty="0"/>
              <a:t>Location specific Wind Rose be given based on  which AQM station Setup.</a:t>
            </a:r>
          </a:p>
          <a:p>
            <a:pPr marL="625475" lvl="0" indent="-625475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9600" dirty="0"/>
              <a:t>Map of AQM Station be given superimposed with respective monitored value  + wind rose on one corner of the map. </a:t>
            </a:r>
          </a:p>
          <a:p>
            <a:pPr marL="625475" lvl="0" indent="-625475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9600" dirty="0"/>
              <a:t>Impact of dust, smoke, gas ,fumes &amp; </a:t>
            </a:r>
            <a:r>
              <a:rPr lang="en-US" sz="9600" dirty="0" err="1"/>
              <a:t>odour</a:t>
            </a:r>
            <a:endParaRPr lang="en-US" sz="9600" dirty="0"/>
          </a:p>
          <a:p>
            <a:pPr marL="971550" lvl="1" indent="-514350" algn="just">
              <a:spcBef>
                <a:spcPct val="20000"/>
              </a:spcBef>
              <a:buFont typeface="+mj-lt"/>
              <a:buAutoNum type="arabicParenR"/>
              <a:defRPr/>
            </a:pPr>
            <a:endParaRPr lang="en-US" sz="9600" b="1" dirty="0">
              <a:solidFill>
                <a:srgbClr val="FC6A10"/>
              </a:solidFill>
            </a:endParaRPr>
          </a:p>
          <a:p>
            <a:pPr marL="971550" lvl="1" indent="-514350" algn="just">
              <a:spcBef>
                <a:spcPct val="20000"/>
              </a:spcBef>
              <a:buFont typeface="+mj-lt"/>
              <a:buAutoNum type="arabicParenR"/>
              <a:defRPr/>
            </a:pPr>
            <a:endParaRPr lang="en-US" sz="2400" b="1" dirty="0">
              <a:solidFill>
                <a:srgbClr val="FC6A10"/>
              </a:solidFill>
            </a:endParaRPr>
          </a:p>
          <a:p>
            <a:pPr lvl="1" algn="just">
              <a:spcBef>
                <a:spcPct val="20000"/>
              </a:spcBef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lvl="0" algn="just">
              <a:spcBef>
                <a:spcPct val="20000"/>
              </a:spcBef>
              <a:defRPr/>
            </a:pPr>
            <a:r>
              <a:rPr lang="en-US" sz="2400" b="1" dirty="0">
                <a:solidFill>
                  <a:srgbClr val="FC6A10"/>
                </a:solidFill>
                <a:ea typeface="+mj-ea"/>
                <a:cs typeface="+mj-cs"/>
              </a:rPr>
              <a:t>      </a:t>
            </a: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lvl="0" algn="just">
              <a:spcBef>
                <a:spcPct val="20000"/>
              </a:spcBef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marL="514350" lvl="0" indent="-514350" algn="just">
              <a:spcBef>
                <a:spcPct val="20000"/>
              </a:spcBef>
              <a:buFont typeface="+mj-lt"/>
              <a:buAutoNum type="romanLcPeriod"/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57719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55406" y="462018"/>
            <a:ext cx="88293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ea typeface="+mj-ea"/>
                <a:cs typeface="+mj-cs"/>
              </a:rPr>
              <a:t>Water Sampling Details  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000432" y="1266824"/>
            <a:ext cx="10867718" cy="526732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algn="just">
              <a:spcBef>
                <a:spcPct val="20000"/>
              </a:spcBef>
              <a:defRPr/>
            </a:pPr>
            <a:r>
              <a:rPr lang="en-US" sz="9600" dirty="0"/>
              <a:t>Baseline Environmental Details (shall attach copy of email by which intimation given)</a:t>
            </a:r>
          </a:p>
          <a:p>
            <a:pPr lvl="0" algn="just">
              <a:spcBef>
                <a:spcPct val="20000"/>
              </a:spcBef>
              <a:defRPr/>
            </a:pPr>
            <a:r>
              <a:rPr lang="en-US" sz="9600" dirty="0"/>
              <a:t>Water (Surface +Ground) Environment</a:t>
            </a:r>
          </a:p>
          <a:p>
            <a:pPr marL="625475" lvl="0" indent="-625475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9600" dirty="0"/>
              <a:t>Date of monitoring</a:t>
            </a:r>
          </a:p>
          <a:p>
            <a:pPr marL="625475" indent="-625475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9600" dirty="0"/>
              <a:t>Table of  Parameters Monitored as per TOR/PPCB</a:t>
            </a:r>
          </a:p>
          <a:p>
            <a:pPr marL="625475" indent="-625475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9600" dirty="0"/>
              <a:t>Comparison of data from Upstream &amp; down stream sampling Station</a:t>
            </a:r>
          </a:p>
          <a:p>
            <a:pPr marL="625475" indent="-625475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9600" dirty="0"/>
              <a:t>Minimum detectable Limit of various methods.</a:t>
            </a:r>
          </a:p>
          <a:p>
            <a:pPr marL="625475" indent="-625475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9600" dirty="0"/>
              <a:t>Incremental Pollution load form waste water generation</a:t>
            </a:r>
          </a:p>
          <a:p>
            <a:pPr marL="625475" lvl="0" indent="-625475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9600" dirty="0"/>
              <a:t>Sampling Location Map</a:t>
            </a:r>
          </a:p>
          <a:p>
            <a:pPr marL="625475" lvl="0" indent="-625475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9600" dirty="0"/>
              <a:t>Map of sampling area with specific location of collection. Superimposed with respective monitored value </a:t>
            </a:r>
          </a:p>
          <a:p>
            <a:pPr marL="625475" lvl="0" indent="-625475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9600" dirty="0"/>
              <a:t>Fresh water reduction due to recycling/reuse of wastewater generation.</a:t>
            </a:r>
          </a:p>
          <a:p>
            <a:pPr lvl="0" algn="just">
              <a:spcBef>
                <a:spcPct val="20000"/>
              </a:spcBef>
              <a:defRPr/>
            </a:pPr>
            <a:endParaRPr lang="en-US" sz="9600" b="1" dirty="0">
              <a:solidFill>
                <a:srgbClr val="FC6A10"/>
              </a:solidFill>
            </a:endParaRPr>
          </a:p>
          <a:p>
            <a:pPr marL="971550" lvl="1" indent="-514350" algn="just">
              <a:spcBef>
                <a:spcPct val="20000"/>
              </a:spcBef>
              <a:buFont typeface="+mj-lt"/>
              <a:buAutoNum type="arabicParenR"/>
              <a:defRPr/>
            </a:pPr>
            <a:endParaRPr lang="en-US" sz="2400" b="1" dirty="0">
              <a:solidFill>
                <a:srgbClr val="FC6A10"/>
              </a:solidFill>
            </a:endParaRPr>
          </a:p>
          <a:p>
            <a:pPr lvl="1" algn="just">
              <a:spcBef>
                <a:spcPct val="20000"/>
              </a:spcBef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lvl="0" algn="just">
              <a:spcBef>
                <a:spcPct val="20000"/>
              </a:spcBef>
              <a:defRPr/>
            </a:pPr>
            <a:r>
              <a:rPr lang="en-US" sz="2400" b="1" dirty="0">
                <a:solidFill>
                  <a:srgbClr val="FC6A10"/>
                </a:solidFill>
                <a:ea typeface="+mj-ea"/>
                <a:cs typeface="+mj-cs"/>
              </a:rPr>
              <a:t>      </a:t>
            </a: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lvl="0" algn="just">
              <a:spcBef>
                <a:spcPct val="20000"/>
              </a:spcBef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marL="514350" lvl="0" indent="-514350" algn="just">
              <a:spcBef>
                <a:spcPct val="20000"/>
              </a:spcBef>
              <a:buFont typeface="+mj-lt"/>
              <a:buAutoNum type="romanLcPeriod"/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903129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55406" y="462018"/>
            <a:ext cx="88293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ea typeface="+mj-ea"/>
                <a:cs typeface="+mj-cs"/>
              </a:rPr>
              <a:t>Soil and Biological Environment Sampling Details 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000432" y="1266824"/>
            <a:ext cx="10867718" cy="445811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algn="just">
              <a:spcBef>
                <a:spcPct val="20000"/>
              </a:spcBef>
              <a:defRPr/>
            </a:pPr>
            <a:r>
              <a:rPr lang="en-US" sz="9600" b="1" dirty="0"/>
              <a:t>Soil Environment</a:t>
            </a:r>
            <a:endParaRPr lang="en-US" sz="9600" dirty="0"/>
          </a:p>
          <a:p>
            <a:pPr marL="893763" indent="-893763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9600" dirty="0"/>
              <a:t>Location Map of Sampling points</a:t>
            </a:r>
          </a:p>
          <a:p>
            <a:pPr marL="893763" lvl="0" indent="-893763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9600" dirty="0"/>
              <a:t>Sampling result</a:t>
            </a:r>
          </a:p>
          <a:p>
            <a:pPr marL="893763" lvl="0" indent="-893763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9600" dirty="0"/>
              <a:t>Shall describe quality  of soil  as per standard (IARC) method </a:t>
            </a:r>
          </a:p>
          <a:p>
            <a:pPr lvl="0" algn="just">
              <a:spcBef>
                <a:spcPct val="20000"/>
              </a:spcBef>
              <a:defRPr/>
            </a:pPr>
            <a:endParaRPr lang="en-US" sz="9600" dirty="0"/>
          </a:p>
          <a:p>
            <a:pPr algn="just">
              <a:spcBef>
                <a:spcPct val="20000"/>
              </a:spcBef>
              <a:defRPr/>
            </a:pPr>
            <a:r>
              <a:rPr lang="en-US" sz="9600" b="1" dirty="0"/>
              <a:t>Biological Environment</a:t>
            </a:r>
          </a:p>
          <a:p>
            <a:pPr marL="804863" lvl="0" indent="-804863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9600" dirty="0"/>
              <a:t>Map of study area be attached. </a:t>
            </a:r>
          </a:p>
          <a:p>
            <a:pPr marL="804863" lvl="0" indent="-804863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9600" dirty="0"/>
              <a:t>Biodiversity index with its interpretation be given.</a:t>
            </a:r>
          </a:p>
          <a:p>
            <a:pPr lvl="0" algn="just">
              <a:spcBef>
                <a:spcPct val="20000"/>
              </a:spcBef>
              <a:defRPr/>
            </a:pPr>
            <a:r>
              <a:rPr lang="en-US" sz="9600" dirty="0"/>
              <a:t> </a:t>
            </a:r>
            <a:endParaRPr lang="en-US" sz="2400" b="1" dirty="0">
              <a:solidFill>
                <a:srgbClr val="FC6A10"/>
              </a:solidFill>
            </a:endParaRPr>
          </a:p>
          <a:p>
            <a:pPr lvl="1" algn="just">
              <a:spcBef>
                <a:spcPct val="20000"/>
              </a:spcBef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lvl="0" algn="just">
              <a:spcBef>
                <a:spcPct val="20000"/>
              </a:spcBef>
              <a:defRPr/>
            </a:pPr>
            <a:r>
              <a:rPr lang="en-US" sz="2400" b="1" dirty="0">
                <a:solidFill>
                  <a:srgbClr val="FC6A10"/>
                </a:solidFill>
                <a:ea typeface="+mj-ea"/>
                <a:cs typeface="+mj-cs"/>
              </a:rPr>
              <a:t>      </a:t>
            </a: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lvl="0" algn="just">
              <a:spcBef>
                <a:spcPct val="20000"/>
              </a:spcBef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marL="514350" lvl="0" indent="-514350" algn="just">
              <a:spcBef>
                <a:spcPct val="20000"/>
              </a:spcBef>
              <a:buFont typeface="+mj-lt"/>
              <a:buAutoNum type="romanLcPeriod"/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277948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55406" y="462018"/>
            <a:ext cx="88293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ea typeface="+mj-ea"/>
                <a:cs typeface="+mj-cs"/>
              </a:rPr>
              <a:t>Socio-Economic Details  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000432" y="1266824"/>
            <a:ext cx="10867718" cy="445811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algn="just">
              <a:spcBef>
                <a:spcPct val="20000"/>
              </a:spcBef>
              <a:defRPr/>
            </a:pPr>
            <a:r>
              <a:rPr lang="en-US" sz="9600" b="1" dirty="0"/>
              <a:t>Socio Economic Environment</a:t>
            </a:r>
          </a:p>
          <a:p>
            <a:pPr marL="715963" indent="-715963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9600" dirty="0"/>
              <a:t>Areas visited &amp; date</a:t>
            </a:r>
          </a:p>
          <a:p>
            <a:pPr marL="715963" indent="-715963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9600" dirty="0"/>
              <a:t>Report on collection of Primary &amp; Secondary Data</a:t>
            </a:r>
          </a:p>
          <a:p>
            <a:pPr marL="715963" indent="-715963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9600" dirty="0"/>
              <a:t>Identification of social requirements based on interview &amp; discussions  with the resident of the area.</a:t>
            </a:r>
          </a:p>
          <a:p>
            <a:pPr marL="715963" indent="-715963" algn="just">
              <a:spcBef>
                <a:spcPct val="20000"/>
              </a:spcBef>
              <a:defRPr/>
            </a:pPr>
            <a:r>
              <a:rPr lang="en-US" sz="9600" dirty="0"/>
              <a:t> </a:t>
            </a:r>
            <a:r>
              <a:rPr lang="en-US" sz="9600" b="1" dirty="0"/>
              <a:t>Social Action Plan</a:t>
            </a:r>
          </a:p>
          <a:p>
            <a:pPr marL="715963" indent="-715963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9600" dirty="0"/>
              <a:t>Development of social action plan</a:t>
            </a:r>
          </a:p>
          <a:p>
            <a:pPr marL="715963" indent="-715963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9600" dirty="0"/>
              <a:t>Time frame for completion  </a:t>
            </a:r>
          </a:p>
          <a:p>
            <a:pPr marL="715963" indent="-715963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9600" dirty="0"/>
              <a:t>Estimated budget to be spent year wise(CER) </a:t>
            </a:r>
            <a:endParaRPr lang="en-US" sz="2400" dirty="0">
              <a:solidFill>
                <a:srgbClr val="FC6A10"/>
              </a:solidFill>
            </a:endParaRPr>
          </a:p>
          <a:p>
            <a:pPr algn="just">
              <a:spcBef>
                <a:spcPct val="20000"/>
              </a:spcBef>
              <a:defRPr/>
            </a:pPr>
            <a:endParaRPr lang="en-US" sz="9600" b="1" dirty="0"/>
          </a:p>
          <a:p>
            <a:pPr lvl="1" algn="just">
              <a:spcBef>
                <a:spcPct val="20000"/>
              </a:spcBef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lvl="0" algn="just">
              <a:spcBef>
                <a:spcPct val="20000"/>
              </a:spcBef>
              <a:defRPr/>
            </a:pPr>
            <a:r>
              <a:rPr lang="en-US" sz="2400" b="1" dirty="0">
                <a:solidFill>
                  <a:srgbClr val="FC6A10"/>
                </a:solidFill>
                <a:ea typeface="+mj-ea"/>
                <a:cs typeface="+mj-cs"/>
              </a:rPr>
              <a:t>      </a:t>
            </a: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lvl="0" algn="just">
              <a:spcBef>
                <a:spcPct val="20000"/>
              </a:spcBef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marL="514350" lvl="0" indent="-514350" algn="just">
              <a:spcBef>
                <a:spcPct val="20000"/>
              </a:spcBef>
              <a:buFont typeface="+mj-lt"/>
              <a:buAutoNum type="romanLcPeriod"/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390910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55405" y="462018"/>
            <a:ext cx="949826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ea typeface="+mj-ea"/>
                <a:cs typeface="+mj-cs"/>
              </a:rPr>
              <a:t>RISK  STUDIES  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000432" y="1266824"/>
            <a:ext cx="8353118" cy="348615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625475" indent="-625475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2400" dirty="0"/>
              <a:t>List of Hazardous Substances and quantity stored.</a:t>
            </a:r>
          </a:p>
          <a:p>
            <a:pPr marL="625475" indent="-625475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2400" dirty="0"/>
              <a:t>Prevailing Risk from existing  facilities</a:t>
            </a:r>
          </a:p>
          <a:p>
            <a:pPr marL="625475" indent="-625475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2400" dirty="0"/>
              <a:t>Perceived risk from the proposed facilities.  </a:t>
            </a:r>
          </a:p>
          <a:p>
            <a:pPr marL="625475" indent="-625475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2400" dirty="0"/>
              <a:t>Societal Risk</a:t>
            </a:r>
          </a:p>
          <a:p>
            <a:pPr marL="625475" indent="-625475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2400" dirty="0"/>
              <a:t>Cumulative risk</a:t>
            </a:r>
          </a:p>
          <a:p>
            <a:pPr marL="625475" indent="-625475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2400" dirty="0"/>
              <a:t>Details of Onsite mitigation measures/ DMP</a:t>
            </a:r>
            <a:endParaRPr lang="en-US" sz="2400" b="1" dirty="0"/>
          </a:p>
          <a:p>
            <a:pPr lvl="1" algn="just">
              <a:spcBef>
                <a:spcPct val="20000"/>
              </a:spcBef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lvl="0" algn="just">
              <a:spcBef>
                <a:spcPct val="20000"/>
              </a:spcBef>
              <a:defRPr/>
            </a:pPr>
            <a:r>
              <a:rPr lang="en-US" sz="2400" b="1" dirty="0">
                <a:solidFill>
                  <a:srgbClr val="FC6A10"/>
                </a:solidFill>
                <a:ea typeface="+mj-ea"/>
                <a:cs typeface="+mj-cs"/>
              </a:rPr>
              <a:t>      </a:t>
            </a: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lvl="0" algn="just">
              <a:spcBef>
                <a:spcPct val="20000"/>
              </a:spcBef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marL="514350" lvl="0" indent="-514350" algn="just">
              <a:spcBef>
                <a:spcPct val="20000"/>
              </a:spcBef>
              <a:buFont typeface="+mj-lt"/>
              <a:buAutoNum type="romanLcPeriod"/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035201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2197916" y="2031229"/>
            <a:ext cx="7662863" cy="1958975"/>
          </a:xfrm>
        </p:spPr>
        <p:txBody>
          <a:bodyPr>
            <a:normAutofit/>
          </a:bodyPr>
          <a:lstStyle/>
          <a:p>
            <a:pPr algn="ctr"/>
            <a:r>
              <a:rPr lang="en-IN" sz="5400" b="1" dirty="0">
                <a:solidFill>
                  <a:srgbClr val="FC6A10"/>
                </a:solidFill>
                <a:latin typeface="+mn-lt"/>
              </a:rPr>
              <a:t>THANKS</a:t>
            </a:r>
            <a:endParaRPr lang="en-US" sz="5400" b="1" dirty="0">
              <a:solidFill>
                <a:srgbClr val="FC6A1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25656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55406" y="462018"/>
            <a:ext cx="88293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accent1"/>
                </a:solidFill>
                <a:ea typeface="+mj-ea"/>
                <a:cs typeface="+mj-cs"/>
              </a:rPr>
              <a:t>Check  List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011016" y="1429545"/>
            <a:ext cx="9999884" cy="42329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algn="just">
              <a:spcBef>
                <a:spcPct val="20000"/>
              </a:spcBef>
              <a:defRPr/>
            </a:pPr>
            <a:r>
              <a:rPr lang="en-US" sz="2400" b="1" dirty="0">
                <a:ea typeface="+mj-ea"/>
                <a:cs typeface="+mj-cs"/>
              </a:rPr>
              <a:t>Check lists are available online on the web site of DECC and Parivesh Portal:</a:t>
            </a:r>
          </a:p>
          <a:p>
            <a:pPr marL="514350" indent="-514350" algn="just">
              <a:spcBef>
                <a:spcPct val="20000"/>
              </a:spcBef>
              <a:buFontTx/>
              <a:buAutoNum type="romanLcParenR"/>
              <a:defRPr/>
            </a:pPr>
            <a:r>
              <a:rPr lang="en-US" sz="2400" dirty="0"/>
              <a:t>Check List for TOR  proposal of Township &amp; Area Development Projects.</a:t>
            </a:r>
          </a:p>
          <a:p>
            <a:pPr marL="514350" indent="-514350" algn="just">
              <a:spcBef>
                <a:spcPct val="20000"/>
              </a:spcBef>
              <a:buFontTx/>
              <a:buAutoNum type="romanLcParenR"/>
              <a:defRPr/>
            </a:pPr>
            <a:r>
              <a:rPr lang="en-US" sz="2400" dirty="0"/>
              <a:t>Checklist for Environmental Clearance proposals of Building Construction Projects </a:t>
            </a:r>
          </a:p>
          <a:p>
            <a:pPr marL="514350" indent="-514350" algn="just">
              <a:spcBef>
                <a:spcPct val="20000"/>
              </a:spcBef>
              <a:buFontTx/>
              <a:buAutoNum type="romanLcParenR"/>
              <a:defRPr/>
            </a:pPr>
            <a:r>
              <a:rPr lang="en-US" sz="2400" dirty="0"/>
              <a:t>Check List for TOR proposal of Industrial Projects</a:t>
            </a:r>
          </a:p>
          <a:p>
            <a:pPr marL="514350" indent="-514350" algn="just">
              <a:spcBef>
                <a:spcPct val="20000"/>
              </a:spcBef>
              <a:buFontTx/>
              <a:buAutoNum type="romanLcParenR"/>
              <a:defRPr/>
            </a:pPr>
            <a:r>
              <a:rPr lang="en-US" sz="2400" dirty="0"/>
              <a:t>Check List for Environmental Clearance proposals of Industrial Projects.</a:t>
            </a:r>
          </a:p>
          <a:p>
            <a:pPr marL="514350" lvl="0" indent="-514350" algn="just">
              <a:spcBef>
                <a:spcPct val="20000"/>
              </a:spcBef>
              <a:buAutoNum type="romanLcParenR"/>
              <a:defRPr/>
            </a:pPr>
            <a:r>
              <a:rPr lang="en-US" sz="2400" dirty="0"/>
              <a:t>Check List for TOR proposal of Mining Projects</a:t>
            </a:r>
          </a:p>
          <a:p>
            <a:pPr marL="514350" indent="-514350" algn="just">
              <a:spcBef>
                <a:spcPct val="20000"/>
              </a:spcBef>
              <a:buFontTx/>
              <a:buAutoNum type="romanLcParenR"/>
              <a:defRPr/>
            </a:pPr>
            <a:r>
              <a:rPr lang="en-US" sz="2400" dirty="0"/>
              <a:t>Check List for EC proposal of Mining Projects</a:t>
            </a:r>
          </a:p>
          <a:p>
            <a:pPr marL="514350" lvl="0" indent="-514350" algn="just">
              <a:spcBef>
                <a:spcPct val="20000"/>
              </a:spcBef>
              <a:buAutoNum type="romanLcParenR"/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marL="514350" lvl="0" indent="-514350" algn="just">
              <a:spcBef>
                <a:spcPct val="20000"/>
              </a:spcBef>
              <a:buAutoNum type="romanLcParenR"/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marL="514350" lvl="0" indent="-514350" algn="just">
              <a:spcBef>
                <a:spcPct val="20000"/>
              </a:spcBef>
              <a:buFont typeface="+mj-lt"/>
              <a:buAutoNum type="romanLcPeriod"/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42157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55406" y="462018"/>
            <a:ext cx="88293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ea typeface="+mj-ea"/>
                <a:cs typeface="+mj-cs"/>
              </a:rPr>
              <a:t>Introduction of the Project  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000432" y="1266825"/>
            <a:ext cx="10330528" cy="4714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en-US" sz="2800" dirty="0">
                <a:ea typeface="+mj-ea"/>
                <a:cs typeface="+mj-cs"/>
              </a:rPr>
              <a:t>Name of Project and Address</a:t>
            </a:r>
          </a:p>
          <a:p>
            <a:pPr marL="34290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en-US" sz="2800" dirty="0"/>
              <a:t>Name of Project Proponent &amp; Designation</a:t>
            </a:r>
          </a:p>
          <a:p>
            <a:pPr marL="34290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en-US" sz="2800" dirty="0">
                <a:ea typeface="+mj-ea"/>
                <a:cs typeface="+mj-cs"/>
              </a:rPr>
              <a:t>Name of  the Consultant, NABET Registration No. &amp; Validity </a:t>
            </a: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en-US" sz="2800" dirty="0">
                <a:ea typeface="+mj-ea"/>
                <a:cs typeface="+mj-cs"/>
              </a:rPr>
              <a:t>New Project or Expansion Project/Any other </a:t>
            </a: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en-US" sz="2800" dirty="0">
                <a:ea typeface="+mj-ea"/>
                <a:cs typeface="+mj-cs"/>
              </a:rPr>
              <a:t>Project/activity covered under item of schedule appended to the EIA Notification, 14.09.2006</a:t>
            </a: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en-US" sz="2800" dirty="0">
                <a:ea typeface="+mj-ea"/>
                <a:cs typeface="+mj-cs"/>
              </a:rPr>
              <a:t>Applicability of General conditions (Yes/ No)</a:t>
            </a: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en-US" sz="2800" dirty="0">
                <a:ea typeface="+mj-ea"/>
                <a:cs typeface="+mj-cs"/>
              </a:rPr>
              <a:t>Whether located in Critically Polluted Area (Yes/No)</a:t>
            </a:r>
            <a:r>
              <a:rPr lang="en-US" sz="2800" b="1" dirty="0">
                <a:ea typeface="+mj-ea"/>
                <a:cs typeface="+mj-cs"/>
              </a:rPr>
              <a:t>.</a:t>
            </a: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lvl="0" algn="just">
              <a:spcBef>
                <a:spcPct val="20000"/>
              </a:spcBef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marL="514350" lvl="0" indent="-514350" algn="just">
              <a:spcBef>
                <a:spcPct val="20000"/>
              </a:spcBef>
              <a:buFont typeface="+mj-lt"/>
              <a:buAutoNum type="romanLcPeriod"/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57039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55406" y="462018"/>
            <a:ext cx="88293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ea typeface="+mj-ea"/>
                <a:cs typeface="+mj-cs"/>
              </a:rPr>
              <a:t>Statutory Approvals  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000432" y="1266825"/>
            <a:ext cx="10330528" cy="471487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en-US" sz="8000" b="1" dirty="0">
                <a:ea typeface="+mj-ea"/>
                <a:cs typeface="+mj-cs"/>
              </a:rPr>
              <a:t>Status of the various approval from the competent Authorities:</a:t>
            </a:r>
          </a:p>
          <a:p>
            <a:pPr marL="971550" lvl="1" indent="-514350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8000" dirty="0"/>
              <a:t>Status of Forest Clearance, if any</a:t>
            </a:r>
          </a:p>
          <a:p>
            <a:pPr marL="971550" lvl="1" indent="-514350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8000" dirty="0"/>
              <a:t>Status of NBWL Permission, if any</a:t>
            </a:r>
          </a:p>
          <a:p>
            <a:pPr marL="971550" lvl="1" indent="-514350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8000" dirty="0"/>
              <a:t>Status of NOC w.r.t PLPA, 1900</a:t>
            </a:r>
          </a:p>
          <a:p>
            <a:pPr marL="971550" lvl="1" indent="-514350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8000" dirty="0">
                <a:ea typeface="+mj-ea"/>
                <a:cs typeface="+mj-cs"/>
              </a:rPr>
              <a:t>Details of Land Use Certificate / permissibility Certificate from Competent Authority intimating land use pattern of the project site as per proposals of Master Plan of the area</a:t>
            </a:r>
          </a:p>
          <a:p>
            <a:pPr marL="971550" lvl="1" indent="-514350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8000" dirty="0"/>
              <a:t>Status of CTE under water Act, 1974 or Air Act, 1981 or undertaking regarding conforming of site to the siting guidelines framed by PPCB</a:t>
            </a:r>
          </a:p>
          <a:p>
            <a:pPr marL="971550" lvl="1" indent="-514350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8000" dirty="0"/>
              <a:t>Status of CTO under water Act, 1974 or Air Act, 1981 of existing project</a:t>
            </a:r>
          </a:p>
          <a:p>
            <a:pPr marL="971550" lvl="1" indent="-514350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8000" dirty="0"/>
              <a:t>Details of Permission from the concerned Local Body / Authority regarding availability of the sewer, connectivity indicating feasibility with respect to the project sewer &amp; acceptance of quantity of sewage and acceptance of Solid Waste indicating quantity to be generated by the proposed project.</a:t>
            </a:r>
          </a:p>
          <a:p>
            <a:pPr marL="971550" lvl="1" indent="-514350" algn="just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8000" dirty="0"/>
              <a:t>Status of the NOC / submission of  acknowledgement along with set of application filed to CGWA /Competent Authority for obtaining permission for abstraction of ground water.</a:t>
            </a:r>
            <a:endParaRPr lang="en-US" sz="8000" dirty="0">
              <a:solidFill>
                <a:srgbClr val="FC6A10"/>
              </a:solidFill>
            </a:endParaRPr>
          </a:p>
          <a:p>
            <a:pPr marL="971550" lvl="1" indent="-514350" algn="just">
              <a:spcBef>
                <a:spcPct val="20000"/>
              </a:spcBef>
              <a:buFont typeface="+mj-lt"/>
              <a:buAutoNum type="romanLcPeriod"/>
              <a:defRPr/>
            </a:pPr>
            <a:endParaRPr lang="en-US" sz="4400" b="1" dirty="0">
              <a:solidFill>
                <a:srgbClr val="FC6A10"/>
              </a:solidFill>
            </a:endParaRPr>
          </a:p>
          <a:p>
            <a:pPr marL="971550" lvl="1" indent="-514350" algn="just">
              <a:spcBef>
                <a:spcPct val="20000"/>
              </a:spcBef>
              <a:buFont typeface="+mj-lt"/>
              <a:buAutoNum type="romanLcPeriod"/>
              <a:defRPr/>
            </a:pPr>
            <a:endParaRPr lang="en-US" sz="2400" b="1" dirty="0">
              <a:solidFill>
                <a:srgbClr val="FC6A10"/>
              </a:solidFill>
            </a:endParaRPr>
          </a:p>
          <a:p>
            <a:pPr marL="971550" lvl="1" indent="-514350" algn="just">
              <a:spcBef>
                <a:spcPct val="20000"/>
              </a:spcBef>
              <a:buFont typeface="+mj-lt"/>
              <a:buAutoNum type="romanLcPeriod"/>
              <a:defRPr/>
            </a:pPr>
            <a:endParaRPr lang="en-US" sz="2400" b="1" dirty="0">
              <a:solidFill>
                <a:srgbClr val="FC6A10"/>
              </a:solidFill>
            </a:endParaRPr>
          </a:p>
          <a:p>
            <a:pPr marL="971550" lvl="1" indent="-514350" algn="just">
              <a:spcBef>
                <a:spcPct val="20000"/>
              </a:spcBef>
              <a:buFont typeface="+mj-lt"/>
              <a:buAutoNum type="romanLcPeriod"/>
              <a:defRPr/>
            </a:pPr>
            <a:endParaRPr lang="en-US" sz="2400" b="1" dirty="0">
              <a:solidFill>
                <a:srgbClr val="FC6A10"/>
              </a:solidFill>
            </a:endParaRPr>
          </a:p>
          <a:p>
            <a:pPr marL="971550" lvl="1" indent="-514350" algn="just">
              <a:spcBef>
                <a:spcPct val="20000"/>
              </a:spcBef>
              <a:buFont typeface="+mj-lt"/>
              <a:buAutoNum type="romanLcPeriod"/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lvl="0" algn="just">
              <a:spcBef>
                <a:spcPct val="20000"/>
              </a:spcBef>
              <a:defRPr/>
            </a:pPr>
            <a:r>
              <a:rPr lang="en-US" sz="2400" b="1" dirty="0">
                <a:solidFill>
                  <a:srgbClr val="FC6A10"/>
                </a:solidFill>
                <a:ea typeface="+mj-ea"/>
                <a:cs typeface="+mj-cs"/>
              </a:rPr>
              <a:t>      </a:t>
            </a: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lvl="0" algn="just">
              <a:spcBef>
                <a:spcPct val="20000"/>
              </a:spcBef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marL="514350" lvl="0" indent="-514350" algn="just">
              <a:spcBef>
                <a:spcPct val="20000"/>
              </a:spcBef>
              <a:buFont typeface="+mj-lt"/>
              <a:buAutoNum type="romanLcPeriod"/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82402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55406" y="462018"/>
            <a:ext cx="88293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ea typeface="+mj-ea"/>
                <a:cs typeface="+mj-cs"/>
              </a:rPr>
              <a:t>Project Description 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000432" y="1266825"/>
            <a:ext cx="10330528" cy="4714875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/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en-US" sz="7000" dirty="0">
                <a:ea typeface="+mj-ea"/>
                <a:cs typeface="+mj-cs"/>
              </a:rPr>
              <a:t>Brief Description about project: </a:t>
            </a:r>
          </a:p>
          <a:p>
            <a:pPr lvl="0" algn="just">
              <a:spcBef>
                <a:spcPct val="20000"/>
              </a:spcBef>
              <a:defRPr/>
            </a:pPr>
            <a:r>
              <a:rPr lang="en-US" sz="7000" dirty="0">
                <a:ea typeface="+mj-ea"/>
                <a:cs typeface="+mj-cs"/>
              </a:rPr>
              <a:t>    (Plot area, built up area, green area etc. )</a:t>
            </a: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en-US" sz="7000" dirty="0">
                <a:ea typeface="+mj-ea"/>
                <a:cs typeface="+mj-cs"/>
              </a:rPr>
              <a:t>Project Cost in lacs</a:t>
            </a:r>
          </a:p>
          <a:p>
            <a:pPr marL="34290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en-US" sz="7000" dirty="0"/>
              <a:t>Population (Floating , Permanent )</a:t>
            </a:r>
          </a:p>
          <a:p>
            <a:pPr marL="34290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en-US" sz="7000" dirty="0"/>
              <a:t>Parking provided  against the parking requirement norms</a:t>
            </a: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en-US" sz="7000" dirty="0">
                <a:ea typeface="+mj-ea"/>
                <a:cs typeface="+mj-cs"/>
              </a:rPr>
              <a:t>Status of litigation pending.</a:t>
            </a:r>
          </a:p>
          <a:p>
            <a:pPr marL="357188" lvl="0" algn="just">
              <a:spcBef>
                <a:spcPct val="20000"/>
              </a:spcBef>
              <a:defRPr/>
            </a:pPr>
            <a:endParaRPr lang="en-US" sz="2400" b="1" dirty="0">
              <a:solidFill>
                <a:srgbClr val="FC6A10"/>
              </a:solidFill>
            </a:endParaRPr>
          </a:p>
          <a:p>
            <a:pPr marL="971550" lvl="1" indent="-514350" algn="just">
              <a:spcBef>
                <a:spcPct val="20000"/>
              </a:spcBef>
              <a:buFont typeface="+mj-lt"/>
              <a:buAutoNum type="romanLcPeriod"/>
              <a:defRPr/>
            </a:pPr>
            <a:endParaRPr lang="en-US" sz="2400" b="1" dirty="0">
              <a:solidFill>
                <a:srgbClr val="FC6A10"/>
              </a:solidFill>
            </a:endParaRPr>
          </a:p>
          <a:p>
            <a:pPr lvl="1" algn="just">
              <a:spcBef>
                <a:spcPct val="20000"/>
              </a:spcBef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lvl="0" algn="just">
              <a:spcBef>
                <a:spcPct val="20000"/>
              </a:spcBef>
              <a:defRPr/>
            </a:pPr>
            <a:r>
              <a:rPr lang="en-US" sz="2400" b="1" dirty="0">
                <a:solidFill>
                  <a:srgbClr val="FC6A10"/>
                </a:solidFill>
                <a:ea typeface="+mj-ea"/>
                <a:cs typeface="+mj-cs"/>
              </a:rPr>
              <a:t>      </a:t>
            </a: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lvl="0" algn="just">
              <a:spcBef>
                <a:spcPct val="20000"/>
              </a:spcBef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marL="514350" lvl="0" indent="-514350" algn="just">
              <a:spcBef>
                <a:spcPct val="20000"/>
              </a:spcBef>
              <a:buFont typeface="+mj-lt"/>
              <a:buAutoNum type="romanLcPeriod"/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82502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55406" y="462018"/>
            <a:ext cx="88293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ea typeface="+mj-ea"/>
                <a:cs typeface="+mj-cs"/>
              </a:rPr>
              <a:t>Location of the project  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000432" y="1266825"/>
            <a:ext cx="10330528" cy="4714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en-US" sz="2400" b="1" dirty="0">
                <a:solidFill>
                  <a:srgbClr val="FC6A10"/>
                </a:solidFill>
                <a:ea typeface="+mj-ea"/>
                <a:cs typeface="+mj-cs"/>
              </a:rPr>
              <a:t>Location of the project on the Master plan </a:t>
            </a:r>
          </a:p>
          <a:p>
            <a:pPr marL="34290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en-US" sz="2400" b="1" dirty="0">
                <a:solidFill>
                  <a:srgbClr val="FC6A10"/>
                </a:solidFill>
                <a:ea typeface="+mj-ea"/>
                <a:cs typeface="+mj-cs"/>
              </a:rPr>
              <a:t>Project Site clearly marked on Google Earth/KML File and hyper link for the same.</a:t>
            </a:r>
          </a:p>
          <a:p>
            <a:pPr lvl="0" algn="just">
              <a:spcBef>
                <a:spcPct val="20000"/>
              </a:spcBef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lvl="0" algn="just">
              <a:spcBef>
                <a:spcPct val="20000"/>
              </a:spcBef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marL="514350" lvl="0" indent="-514350" algn="just">
              <a:spcBef>
                <a:spcPct val="20000"/>
              </a:spcBef>
              <a:buFont typeface="+mj-lt"/>
              <a:buAutoNum type="romanLcPeriod"/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55221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55406" y="462018"/>
            <a:ext cx="88293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ea typeface="+mj-ea"/>
                <a:cs typeface="+mj-cs"/>
              </a:rPr>
              <a:t>Contour plan  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000432" y="1266825"/>
            <a:ext cx="10330528" cy="4714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en-US" sz="2400" b="1" dirty="0">
                <a:solidFill>
                  <a:srgbClr val="FC6A10"/>
                </a:solidFill>
                <a:ea typeface="+mj-ea"/>
                <a:cs typeface="+mj-cs"/>
              </a:rPr>
              <a:t>Contour plan showing the drainage pattern of the project site.</a:t>
            </a:r>
          </a:p>
          <a:p>
            <a:pPr lvl="0" algn="just">
              <a:spcBef>
                <a:spcPct val="20000"/>
              </a:spcBef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lvl="0" algn="just">
              <a:spcBef>
                <a:spcPct val="20000"/>
              </a:spcBef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marL="514350" lvl="0" indent="-514350" algn="just">
              <a:spcBef>
                <a:spcPct val="20000"/>
              </a:spcBef>
              <a:buFont typeface="+mj-lt"/>
              <a:buAutoNum type="romanLcPeriod"/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17536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55406" y="462018"/>
            <a:ext cx="88293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ea typeface="+mj-ea"/>
                <a:cs typeface="+mj-cs"/>
              </a:rPr>
              <a:t>Topography Map  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000432" y="1266825"/>
            <a:ext cx="10330528" cy="4714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en-US" sz="2400" b="1" dirty="0">
                <a:solidFill>
                  <a:srgbClr val="FC6A10"/>
                </a:solidFill>
                <a:ea typeface="+mj-ea"/>
                <a:cs typeface="+mj-cs"/>
              </a:rPr>
              <a:t>Topography map and important features in the radius of 5 km and 10 km </a:t>
            </a:r>
          </a:p>
          <a:p>
            <a:pPr lvl="0" algn="just">
              <a:spcBef>
                <a:spcPct val="20000"/>
              </a:spcBef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lvl="0" algn="just">
              <a:spcBef>
                <a:spcPct val="20000"/>
              </a:spcBef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  <a:p>
            <a:pPr marL="514350" lvl="0" indent="-514350" algn="just">
              <a:spcBef>
                <a:spcPct val="20000"/>
              </a:spcBef>
              <a:buFont typeface="+mj-lt"/>
              <a:buAutoNum type="romanLcPeriod"/>
              <a:defRPr/>
            </a:pPr>
            <a:endParaRPr lang="en-US" sz="2400" b="1" dirty="0">
              <a:solidFill>
                <a:srgbClr val="FC6A10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61367541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10000</TotalTime>
  <Words>1553</Words>
  <Application>Microsoft Office PowerPoint</Application>
  <PresentationFormat>Widescreen</PresentationFormat>
  <Paragraphs>330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29</vt:i4>
      </vt:variant>
    </vt:vector>
  </HeadingPairs>
  <TitlesOfParts>
    <vt:vector size="38" baseType="lpstr">
      <vt:lpstr>Arial</vt:lpstr>
      <vt:lpstr>Calibri</vt:lpstr>
      <vt:lpstr>Calibri Light</vt:lpstr>
      <vt:lpstr>Tahoma</vt:lpstr>
      <vt:lpstr>Wingdings</vt:lpstr>
      <vt:lpstr>Custom Design</vt:lpstr>
      <vt:lpstr>1_Custom Design</vt:lpstr>
      <vt:lpstr>2_Custom Design</vt:lpstr>
      <vt:lpstr>3_Custom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Admin</cp:lastModifiedBy>
  <cp:revision>471</cp:revision>
  <cp:lastPrinted>2021-02-11T06:54:59Z</cp:lastPrinted>
  <dcterms:created xsi:type="dcterms:W3CDTF">2019-05-11T15:24:27Z</dcterms:created>
  <dcterms:modified xsi:type="dcterms:W3CDTF">2021-04-05T06:54:50Z</dcterms:modified>
</cp:coreProperties>
</file>